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ardo" panose="020B0604020202020204" charset="-79"/>
      <p:regular r:id="rId21"/>
    </p:embeddedFont>
    <p:embeddedFont>
      <p:font typeface="Cardo Bold" panose="020B0604020202020204" charset="-79"/>
      <p:regular r:id="rId22"/>
    </p:embeddedFont>
    <p:embeddedFont>
      <p:font typeface="Glacial Indifference" panose="020B0604020202020204" charset="0"/>
      <p:regular r:id="rId23"/>
    </p:embeddedFont>
    <p:embeddedFont>
      <p:font typeface="Glacial Indifference Bold" panose="020B0604020202020204" charset="0"/>
      <p:regular r:id="rId24"/>
    </p:embeddedFont>
    <p:embeddedFont>
      <p:font typeface="Lato Heavy" panose="020B0604020202020204" charset="0"/>
      <p:regular r:id="rId25"/>
    </p:embeddedFont>
    <p:embeddedFont>
      <p:font typeface="Lato Heavy Bold" panose="020B0604020202020204" charset="0"/>
      <p:regular r:id="rId26"/>
    </p:embeddedFont>
    <p:embeddedFont>
      <p:font typeface="Montserrat" panose="00000500000000000000" pitchFamily="2" charset="0"/>
      <p:regular r:id="rId27"/>
      <p:bold r:id="rId28"/>
      <p:italic r:id="rId29"/>
      <p:boldItalic r:id="rId30"/>
    </p:embeddedFont>
    <p:embeddedFont>
      <p:font typeface="Open Sans Bold" panose="020B0604020202020204" charset="0"/>
      <p:regular r:id="rId31"/>
    </p:embeddedFont>
    <p:embeddedFont>
      <p:font typeface="Open Sans Extra Bold" panose="020B0604020202020204" charset="0"/>
      <p:regular r:id="rId32"/>
    </p:embeddedFont>
    <p:embeddedFont>
      <p:font typeface="Open Sans Light Bold" panose="020B0604020202020204" charset="0"/>
      <p:regular r:id="rId33"/>
    </p:embeddedFont>
    <p:embeddedFont>
      <p:font typeface="Oswald" panose="00000500000000000000" pitchFamily="2" charset="0"/>
      <p:regular r:id="rId34"/>
      <p:bold r:id="rId35"/>
    </p:embeddedFont>
    <p:embeddedFont>
      <p:font typeface="Oswald Bold" panose="00000800000000000000" charset="0"/>
      <p:regular r:id="rId36"/>
    </p:embeddedFont>
    <p:embeddedFont>
      <p:font typeface="Oswald Medium" panose="00000600000000000000" pitchFamily="2"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28" d="100"/>
          <a:sy n="28" d="100"/>
        </p:scale>
        <p:origin x="102" y="6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viewProps" Target="viewProps.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223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2659204" y="-6225116"/>
            <a:ext cx="6274575" cy="12450233"/>
            <a:chOff x="0" y="0"/>
            <a:chExt cx="3165983" cy="6282055"/>
          </a:xfrm>
        </p:grpSpPr>
        <p:sp>
          <p:nvSpPr>
            <p:cNvPr id="3" name="Freeform 3"/>
            <p:cNvSpPr/>
            <p:nvPr/>
          </p:nvSpPr>
          <p:spPr>
            <a:xfrm>
              <a:off x="4318" y="4318"/>
              <a:ext cx="3157347" cy="6273419"/>
            </a:xfrm>
            <a:custGeom>
              <a:avLst/>
              <a:gdLst/>
              <a:ahLst/>
              <a:cxnLst/>
              <a:rect l="l" t="t" r="r" b="b"/>
              <a:pathLst>
                <a:path w="3157347" h="6273419">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solidFill>
              <a:srgbClr val="ADC7EA"/>
            </a:solidFill>
            <a:ln w="12700">
              <a:solidFill>
                <a:srgbClr val="000000"/>
              </a:solidFill>
            </a:ln>
          </p:spPr>
        </p:sp>
        <p:sp>
          <p:nvSpPr>
            <p:cNvPr id="4" name="Freeform 4"/>
            <p:cNvSpPr/>
            <p:nvPr/>
          </p:nvSpPr>
          <p:spPr>
            <a:xfrm>
              <a:off x="0" y="0"/>
              <a:ext cx="3166110" cy="6282055"/>
            </a:xfrm>
            <a:custGeom>
              <a:avLst/>
              <a:gdLst/>
              <a:ahLst/>
              <a:cxnLst/>
              <a:rect l="l" t="t" r="r" b="b"/>
              <a:pathLst>
                <a:path w="3166110" h="6282055">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solidFill>
              <a:srgbClr val="132232"/>
            </a:solidFill>
          </p:spPr>
        </p:sp>
      </p:grpSp>
      <p:grpSp>
        <p:nvGrpSpPr>
          <p:cNvPr id="5" name="Group 5"/>
          <p:cNvGrpSpPr>
            <a:grpSpLocks noChangeAspect="1"/>
          </p:cNvGrpSpPr>
          <p:nvPr/>
        </p:nvGrpSpPr>
        <p:grpSpPr>
          <a:xfrm rot="-5400000">
            <a:off x="9151444" y="4851745"/>
            <a:ext cx="6274575" cy="12450233"/>
            <a:chOff x="0" y="0"/>
            <a:chExt cx="3165983" cy="6282055"/>
          </a:xfrm>
        </p:grpSpPr>
        <p:sp>
          <p:nvSpPr>
            <p:cNvPr id="6" name="Freeform 6"/>
            <p:cNvSpPr/>
            <p:nvPr/>
          </p:nvSpPr>
          <p:spPr>
            <a:xfrm>
              <a:off x="4318" y="4318"/>
              <a:ext cx="3157347" cy="6273419"/>
            </a:xfrm>
            <a:custGeom>
              <a:avLst/>
              <a:gdLst/>
              <a:ahLst/>
              <a:cxnLst/>
              <a:rect l="l" t="t" r="r" b="b"/>
              <a:pathLst>
                <a:path w="3157347" h="6273419">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solidFill>
              <a:srgbClr val="E0E6E9"/>
            </a:solidFill>
            <a:ln w="12700">
              <a:solidFill>
                <a:srgbClr val="000000"/>
              </a:solidFill>
            </a:ln>
          </p:spPr>
        </p:sp>
        <p:sp>
          <p:nvSpPr>
            <p:cNvPr id="7" name="Freeform 7"/>
            <p:cNvSpPr/>
            <p:nvPr/>
          </p:nvSpPr>
          <p:spPr>
            <a:xfrm>
              <a:off x="0" y="0"/>
              <a:ext cx="3166110" cy="6282055"/>
            </a:xfrm>
            <a:custGeom>
              <a:avLst/>
              <a:gdLst/>
              <a:ahLst/>
              <a:cxnLst/>
              <a:rect l="l" t="t" r="r" b="b"/>
              <a:pathLst>
                <a:path w="3166110" h="6282055">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solidFill>
              <a:srgbClr val="E0E6E9"/>
            </a:solidFill>
          </p:spPr>
        </p:sp>
      </p:grpSp>
      <p:grpSp>
        <p:nvGrpSpPr>
          <p:cNvPr id="8" name="Group 8"/>
          <p:cNvGrpSpPr/>
          <p:nvPr/>
        </p:nvGrpSpPr>
        <p:grpSpPr>
          <a:xfrm>
            <a:off x="12814229" y="6428718"/>
            <a:ext cx="12630150" cy="1114425"/>
            <a:chOff x="0" y="0"/>
            <a:chExt cx="3326459" cy="293511"/>
          </a:xfrm>
        </p:grpSpPr>
        <p:sp>
          <p:nvSpPr>
            <p:cNvPr id="9" name="Freeform 9"/>
            <p:cNvSpPr/>
            <p:nvPr/>
          </p:nvSpPr>
          <p:spPr>
            <a:xfrm>
              <a:off x="203200" y="-76832"/>
              <a:ext cx="2920059" cy="447174"/>
            </a:xfrm>
            <a:custGeom>
              <a:avLst/>
              <a:gdLst/>
              <a:ahLst/>
              <a:cxnLst/>
              <a:rect l="l" t="t" r="r" b="b"/>
              <a:pathLst>
                <a:path w="2920059" h="447174">
                  <a:moveTo>
                    <a:pt x="2920059" y="76832"/>
                  </a:moveTo>
                  <a:lnTo>
                    <a:pt x="2920059" y="76832"/>
                  </a:lnTo>
                  <a:cubicBezTo>
                    <a:pt x="2839833" y="0"/>
                    <a:pt x="2712778" y="1831"/>
                    <a:pt x="2634798" y="80942"/>
                  </a:cubicBezTo>
                  <a:cubicBezTo>
                    <a:pt x="2556819" y="160053"/>
                    <a:pt x="2556819" y="287122"/>
                    <a:pt x="2634798" y="366233"/>
                  </a:cubicBezTo>
                  <a:cubicBezTo>
                    <a:pt x="2712778" y="445344"/>
                    <a:pt x="2839833" y="447175"/>
                    <a:pt x="2920059" y="370343"/>
                  </a:cubicBezTo>
                  <a:lnTo>
                    <a:pt x="0" y="370343"/>
                  </a:lnTo>
                  <a:cubicBezTo>
                    <a:pt x="80226" y="447175"/>
                    <a:pt x="207282" y="445344"/>
                    <a:pt x="285261" y="366233"/>
                  </a:cubicBezTo>
                  <a:cubicBezTo>
                    <a:pt x="363240" y="287122"/>
                    <a:pt x="363240" y="160053"/>
                    <a:pt x="285261" y="80942"/>
                  </a:cubicBezTo>
                  <a:cubicBezTo>
                    <a:pt x="207282" y="1831"/>
                    <a:pt x="80226" y="0"/>
                    <a:pt x="0" y="76832"/>
                  </a:cubicBezTo>
                  <a:close/>
                </a:path>
              </a:pathLst>
            </a:custGeom>
            <a:solidFill>
              <a:srgbClr val="FFFFFF"/>
            </a:solidFill>
          </p:spPr>
        </p:sp>
        <p:sp>
          <p:nvSpPr>
            <p:cNvPr id="10" name="TextBox 10"/>
            <p:cNvSpPr txBox="1"/>
            <p:nvPr/>
          </p:nvSpPr>
          <p:spPr>
            <a:xfrm>
              <a:off x="0" y="-66675"/>
              <a:ext cx="812800" cy="473075"/>
            </a:xfrm>
            <a:prstGeom prst="rect">
              <a:avLst/>
            </a:prstGeom>
          </p:spPr>
          <p:txBody>
            <a:bodyPr lIns="50800" tIns="50800" rIns="50800" bIns="50800" rtlCol="0" anchor="ctr"/>
            <a:lstStyle/>
            <a:p>
              <a:pPr algn="ctr">
                <a:lnSpc>
                  <a:spcPts val="3624"/>
                </a:lnSpc>
              </a:pPr>
              <a:endParaRPr/>
            </a:p>
          </p:txBody>
        </p:sp>
      </p:grpSp>
      <p:sp>
        <p:nvSpPr>
          <p:cNvPr id="11" name="TextBox 11"/>
          <p:cNvSpPr txBox="1"/>
          <p:nvPr/>
        </p:nvSpPr>
        <p:spPr>
          <a:xfrm>
            <a:off x="241839" y="3939220"/>
            <a:ext cx="17804322" cy="2308523"/>
          </a:xfrm>
          <a:prstGeom prst="rect">
            <a:avLst/>
          </a:prstGeom>
        </p:spPr>
        <p:txBody>
          <a:bodyPr lIns="0" tIns="0" rIns="0" bIns="0" rtlCol="0" anchor="t">
            <a:spAutoFit/>
          </a:bodyPr>
          <a:lstStyle/>
          <a:p>
            <a:pPr algn="ctr">
              <a:lnSpc>
                <a:spcPts val="9069"/>
              </a:lnSpc>
            </a:pPr>
            <a:r>
              <a:rPr lang="en-US" sz="7955">
                <a:solidFill>
                  <a:srgbClr val="FFFFFF"/>
                </a:solidFill>
                <a:latin typeface="Oswald Bold"/>
              </a:rPr>
              <a:t>ESTRUCTURA DE DIRECTORIOS Y SISTEMAS DE ARCHIVOS EN LA NUBE</a:t>
            </a:r>
          </a:p>
        </p:txBody>
      </p:sp>
      <p:sp>
        <p:nvSpPr>
          <p:cNvPr id="12" name="TextBox 12"/>
          <p:cNvSpPr txBox="1"/>
          <p:nvPr/>
        </p:nvSpPr>
        <p:spPr>
          <a:xfrm>
            <a:off x="241839" y="8836025"/>
            <a:ext cx="13293265" cy="796925"/>
          </a:xfrm>
          <a:prstGeom prst="rect">
            <a:avLst/>
          </a:prstGeom>
        </p:spPr>
        <p:txBody>
          <a:bodyPr lIns="0" tIns="0" rIns="0" bIns="0" rtlCol="0" anchor="t">
            <a:spAutoFit/>
          </a:bodyPr>
          <a:lstStyle/>
          <a:p>
            <a:pPr>
              <a:lnSpc>
                <a:spcPts val="2949"/>
              </a:lnSpc>
            </a:pPr>
            <a:r>
              <a:rPr lang="en-US" sz="2499" spc="117">
                <a:solidFill>
                  <a:srgbClr val="FFFFFF"/>
                </a:solidFill>
                <a:latin typeface="Lato Heavy"/>
              </a:rPr>
              <a:t>SANTIAGO ALEJANDRO ALDO</a:t>
            </a:r>
          </a:p>
          <a:p>
            <a:pPr>
              <a:lnSpc>
                <a:spcPts val="2949"/>
              </a:lnSpc>
            </a:pPr>
            <a:r>
              <a:rPr lang="en-US" sz="2499" spc="117">
                <a:solidFill>
                  <a:srgbClr val="FFFFFF"/>
                </a:solidFill>
                <a:latin typeface="Lato Heavy"/>
              </a:rPr>
              <a:t>MARTINEZ LICEA CHRISTIAN JAIR</a:t>
            </a:r>
          </a:p>
        </p:txBody>
      </p:sp>
      <p:sp>
        <p:nvSpPr>
          <p:cNvPr id="13" name="AutoShape 13"/>
          <p:cNvSpPr/>
          <p:nvPr/>
        </p:nvSpPr>
        <p:spPr>
          <a:xfrm>
            <a:off x="-428625" y="3501989"/>
            <a:ext cx="6492240" cy="0"/>
          </a:xfrm>
          <a:prstGeom prst="line">
            <a:avLst/>
          </a:prstGeom>
          <a:ln w="38100" cap="flat">
            <a:solidFill>
              <a:srgbClr val="FFFFFF"/>
            </a:solidFill>
            <a:prstDash val="solid"/>
            <a:headEnd type="none" w="sm" len="sm"/>
            <a:tailEnd type="oval" w="lg" len="lg"/>
          </a:ln>
        </p:spPr>
      </p:sp>
      <p:sp>
        <p:nvSpPr>
          <p:cNvPr id="14" name="AutoShape 14"/>
          <p:cNvSpPr/>
          <p:nvPr/>
        </p:nvSpPr>
        <p:spPr>
          <a:xfrm>
            <a:off x="12471329" y="7739549"/>
            <a:ext cx="6492240" cy="0"/>
          </a:xfrm>
          <a:prstGeom prst="line">
            <a:avLst/>
          </a:prstGeom>
          <a:ln w="38100" cap="flat">
            <a:solidFill>
              <a:srgbClr val="FFFFFF"/>
            </a:solidFill>
            <a:prstDash val="solid"/>
            <a:headEnd type="oval" w="lg" len="lg"/>
            <a:tailEnd type="none" w="sm" len="sm"/>
          </a:ln>
        </p:spPr>
      </p:sp>
      <p:grpSp>
        <p:nvGrpSpPr>
          <p:cNvPr id="15" name="Group 15"/>
          <p:cNvGrpSpPr>
            <a:grpSpLocks noChangeAspect="1"/>
          </p:cNvGrpSpPr>
          <p:nvPr/>
        </p:nvGrpSpPr>
        <p:grpSpPr>
          <a:xfrm rot="-5400000">
            <a:off x="9766900" y="5394670"/>
            <a:ext cx="6274575" cy="12450233"/>
            <a:chOff x="0" y="0"/>
            <a:chExt cx="3165983" cy="6282055"/>
          </a:xfrm>
        </p:grpSpPr>
        <p:sp>
          <p:nvSpPr>
            <p:cNvPr id="16" name="Freeform 16"/>
            <p:cNvSpPr/>
            <p:nvPr/>
          </p:nvSpPr>
          <p:spPr>
            <a:xfrm>
              <a:off x="4318" y="4318"/>
              <a:ext cx="3157347" cy="6273419"/>
            </a:xfrm>
            <a:custGeom>
              <a:avLst/>
              <a:gdLst/>
              <a:ahLst/>
              <a:cxnLst/>
              <a:rect l="l" t="t" r="r" b="b"/>
              <a:pathLst>
                <a:path w="3157347" h="6273419">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solidFill>
              <a:srgbClr val="9DB3C1"/>
            </a:solidFill>
            <a:ln w="12700">
              <a:solidFill>
                <a:srgbClr val="000000"/>
              </a:solidFill>
            </a:ln>
          </p:spPr>
        </p:sp>
        <p:sp>
          <p:nvSpPr>
            <p:cNvPr id="17" name="Freeform 17"/>
            <p:cNvSpPr/>
            <p:nvPr/>
          </p:nvSpPr>
          <p:spPr>
            <a:xfrm>
              <a:off x="0" y="0"/>
              <a:ext cx="3166110" cy="6282055"/>
            </a:xfrm>
            <a:custGeom>
              <a:avLst/>
              <a:gdLst/>
              <a:ahLst/>
              <a:cxnLst/>
              <a:rect l="l" t="t" r="r" b="b"/>
              <a:pathLst>
                <a:path w="3166110" h="6282055">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solidFill>
              <a:srgbClr val="9DB3C1"/>
            </a:solidFill>
          </p:spPr>
        </p:sp>
      </p:grpSp>
      <p:grpSp>
        <p:nvGrpSpPr>
          <p:cNvPr id="18" name="Group 18"/>
          <p:cNvGrpSpPr>
            <a:grpSpLocks noChangeAspect="1"/>
          </p:cNvGrpSpPr>
          <p:nvPr/>
        </p:nvGrpSpPr>
        <p:grpSpPr>
          <a:xfrm rot="5400000">
            <a:off x="2154379" y="-6870065"/>
            <a:ext cx="6274575" cy="12450233"/>
            <a:chOff x="0" y="0"/>
            <a:chExt cx="3165983" cy="6282055"/>
          </a:xfrm>
        </p:grpSpPr>
        <p:sp>
          <p:nvSpPr>
            <p:cNvPr id="19" name="Freeform 19"/>
            <p:cNvSpPr/>
            <p:nvPr/>
          </p:nvSpPr>
          <p:spPr>
            <a:xfrm>
              <a:off x="4318" y="4318"/>
              <a:ext cx="3157347" cy="6273419"/>
            </a:xfrm>
            <a:custGeom>
              <a:avLst/>
              <a:gdLst/>
              <a:ahLst/>
              <a:cxnLst/>
              <a:rect l="l" t="t" r="r" b="b"/>
              <a:pathLst>
                <a:path w="3157347" h="6273419">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solidFill>
              <a:srgbClr val="5B696F"/>
            </a:solidFill>
            <a:ln w="12700">
              <a:solidFill>
                <a:srgbClr val="000000"/>
              </a:solidFill>
            </a:ln>
          </p:spPr>
        </p:sp>
        <p:sp>
          <p:nvSpPr>
            <p:cNvPr id="20" name="Freeform 20"/>
            <p:cNvSpPr/>
            <p:nvPr/>
          </p:nvSpPr>
          <p:spPr>
            <a:xfrm>
              <a:off x="0" y="0"/>
              <a:ext cx="3166110" cy="6282055"/>
            </a:xfrm>
            <a:custGeom>
              <a:avLst/>
              <a:gdLst/>
              <a:ahLst/>
              <a:cxnLst/>
              <a:rect l="l" t="t" r="r" b="b"/>
              <a:pathLst>
                <a:path w="3166110" h="6282055">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solidFill>
              <a:srgbClr val="5B696F"/>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2232"/>
        </a:solidFill>
        <a:effectLst/>
      </p:bgPr>
    </p:bg>
    <p:spTree>
      <p:nvGrpSpPr>
        <p:cNvPr id="1" name=""/>
        <p:cNvGrpSpPr/>
        <p:nvPr/>
      </p:nvGrpSpPr>
      <p:grpSpPr>
        <a:xfrm>
          <a:off x="0" y="0"/>
          <a:ext cx="0" cy="0"/>
          <a:chOff x="0" y="0"/>
          <a:chExt cx="0" cy="0"/>
        </a:xfrm>
      </p:grpSpPr>
      <p:grpSp>
        <p:nvGrpSpPr>
          <p:cNvPr id="2" name="Group 2"/>
          <p:cNvGrpSpPr/>
          <p:nvPr/>
        </p:nvGrpSpPr>
        <p:grpSpPr>
          <a:xfrm>
            <a:off x="263947" y="3379353"/>
            <a:ext cx="17760107" cy="5352344"/>
            <a:chOff x="0" y="0"/>
            <a:chExt cx="4677559" cy="1409671"/>
          </a:xfrm>
        </p:grpSpPr>
        <p:sp>
          <p:nvSpPr>
            <p:cNvPr id="3" name="Freeform 3"/>
            <p:cNvSpPr/>
            <p:nvPr/>
          </p:nvSpPr>
          <p:spPr>
            <a:xfrm>
              <a:off x="0" y="0"/>
              <a:ext cx="4677559" cy="1409671"/>
            </a:xfrm>
            <a:custGeom>
              <a:avLst/>
              <a:gdLst/>
              <a:ahLst/>
              <a:cxnLst/>
              <a:rect l="l" t="t" r="r" b="b"/>
              <a:pathLst>
                <a:path w="4677559" h="1409671">
                  <a:moveTo>
                    <a:pt x="0" y="0"/>
                  </a:moveTo>
                  <a:lnTo>
                    <a:pt x="4677559" y="0"/>
                  </a:lnTo>
                  <a:lnTo>
                    <a:pt x="4677559" y="1409671"/>
                  </a:lnTo>
                  <a:lnTo>
                    <a:pt x="0" y="1409671"/>
                  </a:lnTo>
                  <a:close/>
                </a:path>
              </a:pathLst>
            </a:custGeom>
            <a:solidFill>
              <a:srgbClr val="FFFFF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949"/>
                </a:lnSpc>
              </a:pPr>
              <a:endParaRPr/>
            </a:p>
          </p:txBody>
        </p:sp>
      </p:grpSp>
      <p:grpSp>
        <p:nvGrpSpPr>
          <p:cNvPr id="5" name="Group 5"/>
          <p:cNvGrpSpPr/>
          <p:nvPr/>
        </p:nvGrpSpPr>
        <p:grpSpPr>
          <a:xfrm>
            <a:off x="263947" y="6111351"/>
            <a:ext cx="17760107" cy="2620345"/>
            <a:chOff x="0" y="0"/>
            <a:chExt cx="4677559" cy="690132"/>
          </a:xfrm>
        </p:grpSpPr>
        <p:sp>
          <p:nvSpPr>
            <p:cNvPr id="6" name="Freeform 6"/>
            <p:cNvSpPr/>
            <p:nvPr/>
          </p:nvSpPr>
          <p:spPr>
            <a:xfrm>
              <a:off x="0" y="0"/>
              <a:ext cx="4677559" cy="690132"/>
            </a:xfrm>
            <a:custGeom>
              <a:avLst/>
              <a:gdLst/>
              <a:ahLst/>
              <a:cxnLst/>
              <a:rect l="l" t="t" r="r" b="b"/>
              <a:pathLst>
                <a:path w="4677559" h="690132">
                  <a:moveTo>
                    <a:pt x="0" y="0"/>
                  </a:moveTo>
                  <a:lnTo>
                    <a:pt x="4677559" y="0"/>
                  </a:lnTo>
                  <a:lnTo>
                    <a:pt x="4677559" y="690132"/>
                  </a:lnTo>
                  <a:lnTo>
                    <a:pt x="0" y="690132"/>
                  </a:lnTo>
                  <a:close/>
                </a:path>
              </a:pathLst>
            </a:custGeom>
            <a:solidFill>
              <a:srgbClr val="ADC7EA"/>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949"/>
                </a:lnSpc>
              </a:pPr>
              <a:endParaRPr/>
            </a:p>
          </p:txBody>
        </p:sp>
      </p:grpSp>
      <p:sp>
        <p:nvSpPr>
          <p:cNvPr id="8" name="Freeform 8"/>
          <p:cNvSpPr/>
          <p:nvPr/>
        </p:nvSpPr>
        <p:spPr>
          <a:xfrm>
            <a:off x="487393" y="595051"/>
            <a:ext cx="2341473" cy="2341473"/>
          </a:xfrm>
          <a:custGeom>
            <a:avLst/>
            <a:gdLst/>
            <a:ahLst/>
            <a:cxnLst/>
            <a:rect l="l" t="t" r="r" b="b"/>
            <a:pathLst>
              <a:path w="2341473" h="2341473">
                <a:moveTo>
                  <a:pt x="0" y="0"/>
                </a:moveTo>
                <a:lnTo>
                  <a:pt x="2341474" y="0"/>
                </a:lnTo>
                <a:lnTo>
                  <a:pt x="2341474" y="2341473"/>
                </a:lnTo>
                <a:lnTo>
                  <a:pt x="0" y="2341473"/>
                </a:lnTo>
                <a:lnTo>
                  <a:pt x="0" y="0"/>
                </a:lnTo>
                <a:close/>
              </a:path>
            </a:pathLst>
          </a:custGeom>
          <a:blipFill>
            <a:blip r:embed="rId2"/>
            <a:stretch>
              <a:fillRect/>
            </a:stretch>
          </a:blipFill>
        </p:spPr>
      </p:sp>
      <p:grpSp>
        <p:nvGrpSpPr>
          <p:cNvPr id="9" name="Group 9"/>
          <p:cNvGrpSpPr/>
          <p:nvPr/>
        </p:nvGrpSpPr>
        <p:grpSpPr>
          <a:xfrm>
            <a:off x="307572" y="9474451"/>
            <a:ext cx="16951728" cy="812549"/>
            <a:chOff x="0" y="0"/>
            <a:chExt cx="22602304" cy="1083399"/>
          </a:xfrm>
        </p:grpSpPr>
        <p:sp>
          <p:nvSpPr>
            <p:cNvPr id="10" name="TextBox 10"/>
            <p:cNvSpPr txBox="1"/>
            <p:nvPr/>
          </p:nvSpPr>
          <p:spPr>
            <a:xfrm>
              <a:off x="0" y="36707"/>
              <a:ext cx="8024212" cy="1046692"/>
            </a:xfrm>
            <a:prstGeom prst="rect">
              <a:avLst/>
            </a:prstGeom>
          </p:spPr>
          <p:txBody>
            <a:bodyPr lIns="0" tIns="0" rIns="0" bIns="0" rtlCol="0" anchor="t">
              <a:spAutoFit/>
            </a:bodyPr>
            <a:lstStyle/>
            <a:p>
              <a:pPr>
                <a:lnSpc>
                  <a:spcPts val="2949"/>
                </a:lnSpc>
              </a:pPr>
              <a:r>
                <a:rPr lang="en-US" sz="2499" spc="117">
                  <a:solidFill>
                    <a:srgbClr val="FFFFFF"/>
                  </a:solidFill>
                  <a:latin typeface="Lato Heavy"/>
                </a:rPr>
                <a:t>SANTIAGO ALEJANDRO ALDO</a:t>
              </a:r>
            </a:p>
            <a:p>
              <a:pPr>
                <a:lnSpc>
                  <a:spcPts val="2949"/>
                </a:lnSpc>
              </a:pPr>
              <a:r>
                <a:rPr lang="en-US" sz="2499" spc="117">
                  <a:solidFill>
                    <a:srgbClr val="FFFFFF"/>
                  </a:solidFill>
                  <a:latin typeface="Lato Heavy"/>
                </a:rPr>
                <a:t>MARTINEZ LICEA CHRISTIAN JAIR</a:t>
              </a:r>
            </a:p>
          </p:txBody>
        </p:sp>
        <p:sp>
          <p:nvSpPr>
            <p:cNvPr id="11" name="TextBox 11"/>
            <p:cNvSpPr txBox="1"/>
            <p:nvPr/>
          </p:nvSpPr>
          <p:spPr>
            <a:xfrm>
              <a:off x="14483435" y="-57150"/>
              <a:ext cx="8118869" cy="645249"/>
            </a:xfrm>
            <a:prstGeom prst="rect">
              <a:avLst/>
            </a:prstGeom>
          </p:spPr>
          <p:txBody>
            <a:bodyPr lIns="0" tIns="0" rIns="0" bIns="0" rtlCol="0" anchor="t">
              <a:spAutoFit/>
            </a:bodyPr>
            <a:lstStyle/>
            <a:p>
              <a:pPr algn="ctr">
                <a:lnSpc>
                  <a:spcPts val="3443"/>
                </a:lnSpc>
                <a:spcBef>
                  <a:spcPct val="0"/>
                </a:spcBef>
              </a:pPr>
              <a:r>
                <a:rPr lang="en-US" sz="2918" spc="137">
                  <a:solidFill>
                    <a:srgbClr val="FFFFFF"/>
                  </a:solidFill>
                  <a:latin typeface="Lato Heavy"/>
                </a:rPr>
                <a:t>ESTRUCTURA DE DIRECTORIOS </a:t>
              </a:r>
            </a:p>
          </p:txBody>
        </p:sp>
      </p:grpSp>
      <p:sp>
        <p:nvSpPr>
          <p:cNvPr id="12" name="TextBox 12"/>
          <p:cNvSpPr txBox="1"/>
          <p:nvPr/>
        </p:nvSpPr>
        <p:spPr>
          <a:xfrm>
            <a:off x="7371206" y="896790"/>
            <a:ext cx="2824460" cy="1566544"/>
          </a:xfrm>
          <a:prstGeom prst="rect">
            <a:avLst/>
          </a:prstGeom>
        </p:spPr>
        <p:txBody>
          <a:bodyPr lIns="0" tIns="0" rIns="0" bIns="0" rtlCol="0" anchor="t">
            <a:spAutoFit/>
          </a:bodyPr>
          <a:lstStyle/>
          <a:p>
            <a:pPr algn="ctr">
              <a:lnSpc>
                <a:spcPts val="12880"/>
              </a:lnSpc>
            </a:pPr>
            <a:r>
              <a:rPr lang="en-US" sz="9200">
                <a:solidFill>
                  <a:srgbClr val="FFFFFF"/>
                </a:solidFill>
                <a:latin typeface="Open Sans Light Bold"/>
              </a:rPr>
              <a:t>APFS</a:t>
            </a:r>
          </a:p>
        </p:txBody>
      </p:sp>
      <p:sp>
        <p:nvSpPr>
          <p:cNvPr id="13" name="TextBox 13"/>
          <p:cNvSpPr txBox="1"/>
          <p:nvPr/>
        </p:nvSpPr>
        <p:spPr>
          <a:xfrm>
            <a:off x="3283865" y="3835820"/>
            <a:ext cx="10999143" cy="425450"/>
          </a:xfrm>
          <a:prstGeom prst="rect">
            <a:avLst/>
          </a:prstGeom>
        </p:spPr>
        <p:txBody>
          <a:bodyPr lIns="0" tIns="0" rIns="0" bIns="0" rtlCol="0" anchor="t">
            <a:spAutoFit/>
          </a:bodyPr>
          <a:lstStyle/>
          <a:p>
            <a:pPr algn="ctr">
              <a:lnSpc>
                <a:spcPts val="2949"/>
              </a:lnSpc>
              <a:spcBef>
                <a:spcPct val="0"/>
              </a:spcBef>
            </a:pPr>
            <a:r>
              <a:rPr lang="en-US" sz="2499" spc="117">
                <a:solidFill>
                  <a:srgbClr val="000000"/>
                </a:solidFill>
                <a:latin typeface="Lato Heavy"/>
              </a:rPr>
              <a:t>ESTÁ OPTIMIZADO PARA VELOCIDADES DE LECTURA Y ESCRITURA</a:t>
            </a:r>
          </a:p>
        </p:txBody>
      </p:sp>
      <p:sp>
        <p:nvSpPr>
          <p:cNvPr id="14" name="TextBox 14"/>
          <p:cNvSpPr txBox="1"/>
          <p:nvPr/>
        </p:nvSpPr>
        <p:spPr>
          <a:xfrm>
            <a:off x="4663006" y="6466883"/>
            <a:ext cx="8240860" cy="1737832"/>
          </a:xfrm>
          <a:prstGeom prst="rect">
            <a:avLst/>
          </a:prstGeom>
        </p:spPr>
        <p:txBody>
          <a:bodyPr lIns="0" tIns="0" rIns="0" bIns="0" rtlCol="0" anchor="t">
            <a:spAutoFit/>
          </a:bodyPr>
          <a:lstStyle/>
          <a:p>
            <a:pPr algn="ctr">
              <a:lnSpc>
                <a:spcPts val="12167"/>
              </a:lnSpc>
              <a:spcBef>
                <a:spcPct val="0"/>
              </a:spcBef>
            </a:pPr>
            <a:r>
              <a:rPr lang="en-US" sz="10311" spc="484">
                <a:solidFill>
                  <a:srgbClr val="000000"/>
                </a:solidFill>
                <a:latin typeface="Lato Heavy"/>
              </a:rPr>
              <a:t>8 EXABYTES</a:t>
            </a:r>
          </a:p>
        </p:txBody>
      </p:sp>
      <p:sp>
        <p:nvSpPr>
          <p:cNvPr id="15" name="TextBox 15"/>
          <p:cNvSpPr txBox="1"/>
          <p:nvPr/>
        </p:nvSpPr>
        <p:spPr>
          <a:xfrm>
            <a:off x="263947" y="8147565"/>
            <a:ext cx="17760107" cy="493141"/>
          </a:xfrm>
          <a:prstGeom prst="rect">
            <a:avLst/>
          </a:prstGeom>
        </p:spPr>
        <p:txBody>
          <a:bodyPr lIns="0" tIns="0" rIns="0" bIns="0" rtlCol="0" anchor="t">
            <a:spAutoFit/>
          </a:bodyPr>
          <a:lstStyle/>
          <a:p>
            <a:pPr algn="ctr">
              <a:lnSpc>
                <a:spcPts val="3421"/>
              </a:lnSpc>
              <a:spcBef>
                <a:spcPct val="0"/>
              </a:spcBef>
            </a:pPr>
            <a:r>
              <a:rPr lang="en-US" sz="2899" spc="136">
                <a:solidFill>
                  <a:srgbClr val="092031"/>
                </a:solidFill>
                <a:latin typeface="Lato Heavy Bold"/>
              </a:rPr>
              <a:t>HFS+</a:t>
            </a:r>
          </a:p>
        </p:txBody>
      </p:sp>
      <p:sp>
        <p:nvSpPr>
          <p:cNvPr id="16" name="TextBox 16"/>
          <p:cNvSpPr txBox="1"/>
          <p:nvPr/>
        </p:nvSpPr>
        <p:spPr>
          <a:xfrm>
            <a:off x="307572" y="4721225"/>
            <a:ext cx="17760107" cy="796925"/>
          </a:xfrm>
          <a:prstGeom prst="rect">
            <a:avLst/>
          </a:prstGeom>
        </p:spPr>
        <p:txBody>
          <a:bodyPr lIns="0" tIns="0" rIns="0" bIns="0" rtlCol="0" anchor="t">
            <a:spAutoFit/>
          </a:bodyPr>
          <a:lstStyle/>
          <a:p>
            <a:pPr algn="ctr">
              <a:lnSpc>
                <a:spcPts val="2949"/>
              </a:lnSpc>
              <a:spcBef>
                <a:spcPct val="0"/>
              </a:spcBef>
            </a:pPr>
            <a:r>
              <a:rPr lang="en-US" sz="2499" spc="117">
                <a:solidFill>
                  <a:srgbClr val="092031"/>
                </a:solidFill>
                <a:latin typeface="Lato Heavy"/>
              </a:rPr>
              <a:t>PERMITE REALIZAR COPIAS DE SEGURIDAD Y RESTAURAR EL SISTEMA DE ARCHIVOS A UN ESTADO ANTERIOR DE MANERA RÁPIDA Y EFICIENTE</a:t>
            </a:r>
          </a:p>
        </p:txBody>
      </p:sp>
      <p:sp>
        <p:nvSpPr>
          <p:cNvPr id="17" name="Freeform 17"/>
          <p:cNvSpPr/>
          <p:nvPr/>
        </p:nvSpPr>
        <p:spPr>
          <a:xfrm>
            <a:off x="15259829" y="595051"/>
            <a:ext cx="2341473" cy="2341473"/>
          </a:xfrm>
          <a:custGeom>
            <a:avLst/>
            <a:gdLst/>
            <a:ahLst/>
            <a:cxnLst/>
            <a:rect l="l" t="t" r="r" b="b"/>
            <a:pathLst>
              <a:path w="2341473" h="2341473">
                <a:moveTo>
                  <a:pt x="0" y="0"/>
                </a:moveTo>
                <a:lnTo>
                  <a:pt x="2341474" y="0"/>
                </a:lnTo>
                <a:lnTo>
                  <a:pt x="2341474" y="2341473"/>
                </a:lnTo>
                <a:lnTo>
                  <a:pt x="0" y="2341473"/>
                </a:lnTo>
                <a:lnTo>
                  <a:pt x="0" y="0"/>
                </a:lnTo>
                <a:close/>
              </a:path>
            </a:pathLst>
          </a:custGeom>
          <a:blipFill>
            <a:blip r:embed="rId2"/>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2232"/>
        </a:solidFill>
        <a:effectLst/>
      </p:bgPr>
    </p:bg>
    <p:spTree>
      <p:nvGrpSpPr>
        <p:cNvPr id="1" name=""/>
        <p:cNvGrpSpPr/>
        <p:nvPr/>
      </p:nvGrpSpPr>
      <p:grpSpPr>
        <a:xfrm>
          <a:off x="0" y="0"/>
          <a:ext cx="0" cy="0"/>
          <a:chOff x="0" y="0"/>
          <a:chExt cx="0" cy="0"/>
        </a:xfrm>
      </p:grpSpPr>
      <p:sp>
        <p:nvSpPr>
          <p:cNvPr id="2" name="Freeform 2"/>
          <p:cNvSpPr/>
          <p:nvPr/>
        </p:nvSpPr>
        <p:spPr>
          <a:xfrm>
            <a:off x="7559248" y="7135661"/>
            <a:ext cx="3169503" cy="2867901"/>
          </a:xfrm>
          <a:custGeom>
            <a:avLst/>
            <a:gdLst/>
            <a:ahLst/>
            <a:cxnLst/>
            <a:rect l="l" t="t" r="r" b="b"/>
            <a:pathLst>
              <a:path w="3169503" h="2867901">
                <a:moveTo>
                  <a:pt x="0" y="0"/>
                </a:moveTo>
                <a:lnTo>
                  <a:pt x="3169504" y="0"/>
                </a:lnTo>
                <a:lnTo>
                  <a:pt x="3169504" y="2867901"/>
                </a:lnTo>
                <a:lnTo>
                  <a:pt x="0" y="2867901"/>
                </a:lnTo>
                <a:lnTo>
                  <a:pt x="0" y="0"/>
                </a:lnTo>
                <a:close/>
              </a:path>
            </a:pathLst>
          </a:custGeom>
          <a:blipFill>
            <a:blip r:embed="rId2"/>
            <a:stretch>
              <a:fillRect l="-35624"/>
            </a:stretch>
          </a:blipFill>
        </p:spPr>
      </p:sp>
      <p:sp>
        <p:nvSpPr>
          <p:cNvPr id="3" name="AutoShape 3"/>
          <p:cNvSpPr/>
          <p:nvPr/>
        </p:nvSpPr>
        <p:spPr>
          <a:xfrm>
            <a:off x="0" y="1042988"/>
            <a:ext cx="13347416" cy="0"/>
          </a:xfrm>
          <a:prstGeom prst="line">
            <a:avLst/>
          </a:prstGeom>
          <a:ln w="28575" cap="flat">
            <a:solidFill>
              <a:srgbClr val="FFFFFF"/>
            </a:solidFill>
            <a:prstDash val="solid"/>
            <a:headEnd type="none" w="sm" len="sm"/>
            <a:tailEnd type="oval" w="lg" len="lg"/>
          </a:ln>
        </p:spPr>
      </p:sp>
      <p:sp>
        <p:nvSpPr>
          <p:cNvPr id="4" name="Freeform 4"/>
          <p:cNvSpPr/>
          <p:nvPr/>
        </p:nvSpPr>
        <p:spPr>
          <a:xfrm>
            <a:off x="13874294" y="325569"/>
            <a:ext cx="4246177" cy="2123088"/>
          </a:xfrm>
          <a:custGeom>
            <a:avLst/>
            <a:gdLst/>
            <a:ahLst/>
            <a:cxnLst/>
            <a:rect l="l" t="t" r="r" b="b"/>
            <a:pathLst>
              <a:path w="4246177" h="2123088">
                <a:moveTo>
                  <a:pt x="0" y="0"/>
                </a:moveTo>
                <a:lnTo>
                  <a:pt x="4246177" y="0"/>
                </a:lnTo>
                <a:lnTo>
                  <a:pt x="4246177" y="2123089"/>
                </a:lnTo>
                <a:lnTo>
                  <a:pt x="0" y="2123089"/>
                </a:lnTo>
                <a:lnTo>
                  <a:pt x="0" y="0"/>
                </a:lnTo>
                <a:close/>
              </a:path>
            </a:pathLst>
          </a:custGeom>
          <a:blipFill>
            <a:blip r:embed="rId3"/>
            <a:stretch>
              <a:fillRect/>
            </a:stretch>
          </a:blipFill>
        </p:spPr>
      </p:sp>
      <p:sp>
        <p:nvSpPr>
          <p:cNvPr id="5" name="TextBox 5"/>
          <p:cNvSpPr txBox="1"/>
          <p:nvPr/>
        </p:nvSpPr>
        <p:spPr>
          <a:xfrm>
            <a:off x="3151346" y="1489725"/>
            <a:ext cx="11985309" cy="2839708"/>
          </a:xfrm>
          <a:prstGeom prst="rect">
            <a:avLst/>
          </a:prstGeom>
        </p:spPr>
        <p:txBody>
          <a:bodyPr lIns="0" tIns="0" rIns="0" bIns="0" rtlCol="0" anchor="t">
            <a:spAutoFit/>
          </a:bodyPr>
          <a:lstStyle/>
          <a:p>
            <a:pPr algn="ctr">
              <a:lnSpc>
                <a:spcPts val="11405"/>
              </a:lnSpc>
            </a:pPr>
            <a:r>
              <a:rPr lang="en-US" sz="8147">
                <a:solidFill>
                  <a:srgbClr val="FFFFFF"/>
                </a:solidFill>
                <a:latin typeface="Open Sans Light Bold"/>
              </a:rPr>
              <a:t>Almacenamiento en la nube</a:t>
            </a:r>
          </a:p>
        </p:txBody>
      </p:sp>
      <p:sp>
        <p:nvSpPr>
          <p:cNvPr id="6" name="TextBox 6"/>
          <p:cNvSpPr txBox="1"/>
          <p:nvPr/>
        </p:nvSpPr>
        <p:spPr>
          <a:xfrm>
            <a:off x="1927176" y="4491358"/>
            <a:ext cx="14433648" cy="1827433"/>
          </a:xfrm>
          <a:prstGeom prst="rect">
            <a:avLst/>
          </a:prstGeom>
        </p:spPr>
        <p:txBody>
          <a:bodyPr lIns="0" tIns="0" rIns="0" bIns="0" rtlCol="0" anchor="t">
            <a:spAutoFit/>
          </a:bodyPr>
          <a:lstStyle/>
          <a:p>
            <a:pPr algn="just">
              <a:lnSpc>
                <a:spcPts val="2923"/>
              </a:lnSpc>
              <a:spcBef>
                <a:spcPct val="0"/>
              </a:spcBef>
            </a:pPr>
            <a:r>
              <a:rPr lang="en-US" sz="2016" spc="189">
                <a:solidFill>
                  <a:srgbClr val="FFFFFF"/>
                </a:solidFill>
                <a:latin typeface="Glacial Indifference"/>
              </a:rPr>
              <a:t>EL ALMACENAMIENTO EN LA NUBE POSEE LAS MISMAS CARACTERÍSTICAS QUE LA COMPUTACIÓN EN NUBE CON RESPECTO A AGILIDAD, ESCALABILIDAD, "ELASTICIDAD" Y MULTIPOSESIÓN. SE CONSIDERA QUE EL CONCEPTO SE FORJÓ EN LA DÉCADA DE LOS AÑOS 1960 POR JOSEPH CARL ROBNETT LICKLIDER. DESDE ESOS AÑOS, LA COMPUTACIÓN EN NUBE SE FUE DESARROLLANDO EN VARIAS ÁREAS. LAS IMPLEMENTACIONES RECIENTES SE DEBEN A LA WEB. </a:t>
            </a:r>
          </a:p>
        </p:txBody>
      </p:sp>
      <p:sp>
        <p:nvSpPr>
          <p:cNvPr id="7" name="AutoShape 7"/>
          <p:cNvSpPr/>
          <p:nvPr/>
        </p:nvSpPr>
        <p:spPr>
          <a:xfrm>
            <a:off x="4940584" y="6746453"/>
            <a:ext cx="13347416" cy="0"/>
          </a:xfrm>
          <a:prstGeom prst="line">
            <a:avLst/>
          </a:prstGeom>
          <a:ln w="28575" cap="flat">
            <a:solidFill>
              <a:srgbClr val="FFFFFF"/>
            </a:solidFill>
            <a:prstDash val="solid"/>
            <a:headEnd type="oval" w="lg" len="lg"/>
            <a:tailEnd type="none" w="sm" len="sm"/>
          </a:ln>
        </p:spPr>
      </p:sp>
      <p:grpSp>
        <p:nvGrpSpPr>
          <p:cNvPr id="8" name="Group 8"/>
          <p:cNvGrpSpPr/>
          <p:nvPr/>
        </p:nvGrpSpPr>
        <p:grpSpPr>
          <a:xfrm>
            <a:off x="668136" y="9258300"/>
            <a:ext cx="16951728" cy="812549"/>
            <a:chOff x="0" y="0"/>
            <a:chExt cx="22602304" cy="1083399"/>
          </a:xfrm>
        </p:grpSpPr>
        <p:sp>
          <p:nvSpPr>
            <p:cNvPr id="9" name="TextBox 9"/>
            <p:cNvSpPr txBox="1"/>
            <p:nvPr/>
          </p:nvSpPr>
          <p:spPr>
            <a:xfrm>
              <a:off x="0" y="36707"/>
              <a:ext cx="8024212" cy="1046692"/>
            </a:xfrm>
            <a:prstGeom prst="rect">
              <a:avLst/>
            </a:prstGeom>
          </p:spPr>
          <p:txBody>
            <a:bodyPr lIns="0" tIns="0" rIns="0" bIns="0" rtlCol="0" anchor="t">
              <a:spAutoFit/>
            </a:bodyPr>
            <a:lstStyle/>
            <a:p>
              <a:pPr>
                <a:lnSpc>
                  <a:spcPts val="2949"/>
                </a:lnSpc>
              </a:pPr>
              <a:r>
                <a:rPr lang="en-US" sz="2499" spc="117">
                  <a:solidFill>
                    <a:srgbClr val="FFFFFF"/>
                  </a:solidFill>
                  <a:latin typeface="Lato Heavy"/>
                </a:rPr>
                <a:t>SANTIAGO ALEJANDRO ALDO</a:t>
              </a:r>
            </a:p>
            <a:p>
              <a:pPr>
                <a:lnSpc>
                  <a:spcPts val="2949"/>
                </a:lnSpc>
              </a:pPr>
              <a:r>
                <a:rPr lang="en-US" sz="2499" spc="117">
                  <a:solidFill>
                    <a:srgbClr val="FFFFFF"/>
                  </a:solidFill>
                  <a:latin typeface="Lato Heavy"/>
                </a:rPr>
                <a:t>MARTINEZ LICEA CHRISTIAN JAIR</a:t>
              </a:r>
            </a:p>
          </p:txBody>
        </p:sp>
        <p:sp>
          <p:nvSpPr>
            <p:cNvPr id="10" name="TextBox 10"/>
            <p:cNvSpPr txBox="1"/>
            <p:nvPr/>
          </p:nvSpPr>
          <p:spPr>
            <a:xfrm>
              <a:off x="14483435" y="-57150"/>
              <a:ext cx="8118869" cy="645249"/>
            </a:xfrm>
            <a:prstGeom prst="rect">
              <a:avLst/>
            </a:prstGeom>
          </p:spPr>
          <p:txBody>
            <a:bodyPr lIns="0" tIns="0" rIns="0" bIns="0" rtlCol="0" anchor="t">
              <a:spAutoFit/>
            </a:bodyPr>
            <a:lstStyle/>
            <a:p>
              <a:pPr algn="ctr">
                <a:lnSpc>
                  <a:spcPts val="3443"/>
                </a:lnSpc>
                <a:spcBef>
                  <a:spcPct val="0"/>
                </a:spcBef>
              </a:pPr>
              <a:r>
                <a:rPr lang="en-US" sz="2918" spc="137">
                  <a:solidFill>
                    <a:srgbClr val="FFFFFF"/>
                  </a:solidFill>
                  <a:latin typeface="Lato Heavy"/>
                </a:rPr>
                <a:t>ESTRUCTURA DE DIRECTORIOS </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279284"/>
            <a:chOff x="0" y="0"/>
            <a:chExt cx="4816593" cy="863680"/>
          </a:xfrm>
        </p:grpSpPr>
        <p:sp>
          <p:nvSpPr>
            <p:cNvPr id="3" name="Freeform 3"/>
            <p:cNvSpPr/>
            <p:nvPr/>
          </p:nvSpPr>
          <p:spPr>
            <a:xfrm>
              <a:off x="0" y="0"/>
              <a:ext cx="4816592" cy="863680"/>
            </a:xfrm>
            <a:custGeom>
              <a:avLst/>
              <a:gdLst/>
              <a:ahLst/>
              <a:cxnLst/>
              <a:rect l="l" t="t" r="r" b="b"/>
              <a:pathLst>
                <a:path w="4816592" h="863680">
                  <a:moveTo>
                    <a:pt x="0" y="0"/>
                  </a:moveTo>
                  <a:lnTo>
                    <a:pt x="4816592" y="0"/>
                  </a:lnTo>
                  <a:lnTo>
                    <a:pt x="4816592" y="863680"/>
                  </a:lnTo>
                  <a:lnTo>
                    <a:pt x="0" y="863680"/>
                  </a:lnTo>
                  <a:close/>
                </a:path>
              </a:pathLst>
            </a:custGeom>
            <a:solidFill>
              <a:srgbClr val="132232"/>
            </a:solidFill>
          </p:spPr>
        </p:sp>
        <p:sp>
          <p:nvSpPr>
            <p:cNvPr id="4" name="TextBox 4"/>
            <p:cNvSpPr txBox="1"/>
            <p:nvPr/>
          </p:nvSpPr>
          <p:spPr>
            <a:xfrm>
              <a:off x="0" y="-66675"/>
              <a:ext cx="812800" cy="879475"/>
            </a:xfrm>
            <a:prstGeom prst="rect">
              <a:avLst/>
            </a:prstGeom>
          </p:spPr>
          <p:txBody>
            <a:bodyPr lIns="50800" tIns="50800" rIns="50800" bIns="50800" rtlCol="0" anchor="ctr"/>
            <a:lstStyle/>
            <a:p>
              <a:pPr algn="ctr">
                <a:lnSpc>
                  <a:spcPts val="3624"/>
                </a:lnSpc>
              </a:pPr>
              <a:endParaRPr/>
            </a:p>
          </p:txBody>
        </p:sp>
      </p:grpSp>
      <p:grpSp>
        <p:nvGrpSpPr>
          <p:cNvPr id="5" name="Group 5"/>
          <p:cNvGrpSpPr>
            <a:grpSpLocks noChangeAspect="1"/>
          </p:cNvGrpSpPr>
          <p:nvPr/>
        </p:nvGrpSpPr>
        <p:grpSpPr>
          <a:xfrm rot="-5400000">
            <a:off x="9151444" y="4851745"/>
            <a:ext cx="6274575" cy="12450233"/>
            <a:chOff x="0" y="0"/>
            <a:chExt cx="3165983" cy="6282055"/>
          </a:xfrm>
        </p:grpSpPr>
        <p:sp>
          <p:nvSpPr>
            <p:cNvPr id="6" name="Freeform 6"/>
            <p:cNvSpPr/>
            <p:nvPr/>
          </p:nvSpPr>
          <p:spPr>
            <a:xfrm>
              <a:off x="4318" y="4318"/>
              <a:ext cx="3157347" cy="6273419"/>
            </a:xfrm>
            <a:custGeom>
              <a:avLst/>
              <a:gdLst/>
              <a:ahLst/>
              <a:cxnLst/>
              <a:rect l="l" t="t" r="r" b="b"/>
              <a:pathLst>
                <a:path w="3157347" h="6273419">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solidFill>
              <a:srgbClr val="E0E6E9"/>
            </a:solidFill>
            <a:ln w="12700">
              <a:solidFill>
                <a:srgbClr val="000000"/>
              </a:solidFill>
            </a:ln>
          </p:spPr>
        </p:sp>
        <p:sp>
          <p:nvSpPr>
            <p:cNvPr id="7" name="Freeform 7"/>
            <p:cNvSpPr/>
            <p:nvPr/>
          </p:nvSpPr>
          <p:spPr>
            <a:xfrm>
              <a:off x="0" y="0"/>
              <a:ext cx="3166110" cy="6282055"/>
            </a:xfrm>
            <a:custGeom>
              <a:avLst/>
              <a:gdLst/>
              <a:ahLst/>
              <a:cxnLst/>
              <a:rect l="l" t="t" r="r" b="b"/>
              <a:pathLst>
                <a:path w="3166110" h="6282055">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solidFill>
              <a:srgbClr val="E0E6E9"/>
            </a:solidFill>
          </p:spPr>
        </p:sp>
      </p:grpSp>
      <p:grpSp>
        <p:nvGrpSpPr>
          <p:cNvPr id="8" name="Group 8"/>
          <p:cNvGrpSpPr>
            <a:grpSpLocks noChangeAspect="1"/>
          </p:cNvGrpSpPr>
          <p:nvPr/>
        </p:nvGrpSpPr>
        <p:grpSpPr>
          <a:xfrm rot="-5400000">
            <a:off x="9766900" y="5394670"/>
            <a:ext cx="6274575" cy="12450233"/>
            <a:chOff x="0" y="0"/>
            <a:chExt cx="3165983" cy="6282055"/>
          </a:xfrm>
        </p:grpSpPr>
        <p:sp>
          <p:nvSpPr>
            <p:cNvPr id="9" name="Freeform 9"/>
            <p:cNvSpPr/>
            <p:nvPr/>
          </p:nvSpPr>
          <p:spPr>
            <a:xfrm>
              <a:off x="4318" y="4318"/>
              <a:ext cx="3157347" cy="6273419"/>
            </a:xfrm>
            <a:custGeom>
              <a:avLst/>
              <a:gdLst/>
              <a:ahLst/>
              <a:cxnLst/>
              <a:rect l="l" t="t" r="r" b="b"/>
              <a:pathLst>
                <a:path w="3157347" h="6273419">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solidFill>
              <a:srgbClr val="092031"/>
            </a:solidFill>
            <a:ln w="12700">
              <a:solidFill>
                <a:srgbClr val="000000"/>
              </a:solidFill>
            </a:ln>
          </p:spPr>
        </p:sp>
        <p:sp>
          <p:nvSpPr>
            <p:cNvPr id="10" name="Freeform 10"/>
            <p:cNvSpPr/>
            <p:nvPr/>
          </p:nvSpPr>
          <p:spPr>
            <a:xfrm>
              <a:off x="0" y="0"/>
              <a:ext cx="3166110" cy="6282055"/>
            </a:xfrm>
            <a:custGeom>
              <a:avLst/>
              <a:gdLst/>
              <a:ahLst/>
              <a:cxnLst/>
              <a:rect l="l" t="t" r="r" b="b"/>
              <a:pathLst>
                <a:path w="3166110" h="6282055">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solidFill>
              <a:srgbClr val="9DB3C1"/>
            </a:solidFill>
          </p:spPr>
        </p:sp>
      </p:grpSp>
      <p:sp>
        <p:nvSpPr>
          <p:cNvPr id="11" name="Freeform 11"/>
          <p:cNvSpPr/>
          <p:nvPr/>
        </p:nvSpPr>
        <p:spPr>
          <a:xfrm>
            <a:off x="889600" y="7124757"/>
            <a:ext cx="4913733" cy="2715484"/>
          </a:xfrm>
          <a:custGeom>
            <a:avLst/>
            <a:gdLst/>
            <a:ahLst/>
            <a:cxnLst/>
            <a:rect l="l" t="t" r="r" b="b"/>
            <a:pathLst>
              <a:path w="4913733" h="2715484">
                <a:moveTo>
                  <a:pt x="0" y="0"/>
                </a:moveTo>
                <a:lnTo>
                  <a:pt x="4913733" y="0"/>
                </a:lnTo>
                <a:lnTo>
                  <a:pt x="4913733" y="2715484"/>
                </a:lnTo>
                <a:lnTo>
                  <a:pt x="0" y="2715484"/>
                </a:lnTo>
                <a:lnTo>
                  <a:pt x="0" y="0"/>
                </a:lnTo>
                <a:close/>
              </a:path>
            </a:pathLst>
          </a:custGeom>
          <a:blipFill>
            <a:blip r:embed="rId2"/>
            <a:stretch>
              <a:fillRect/>
            </a:stretch>
          </a:blipFill>
        </p:spPr>
      </p:sp>
      <p:sp>
        <p:nvSpPr>
          <p:cNvPr id="12" name="Freeform 12"/>
          <p:cNvSpPr/>
          <p:nvPr/>
        </p:nvSpPr>
        <p:spPr>
          <a:xfrm>
            <a:off x="-435267" y="-2015482"/>
            <a:ext cx="19964128" cy="5294766"/>
          </a:xfrm>
          <a:custGeom>
            <a:avLst/>
            <a:gdLst/>
            <a:ahLst/>
            <a:cxnLst/>
            <a:rect l="l" t="t" r="r" b="b"/>
            <a:pathLst>
              <a:path w="19964128" h="5294766">
                <a:moveTo>
                  <a:pt x="0" y="0"/>
                </a:moveTo>
                <a:lnTo>
                  <a:pt x="19964128" y="0"/>
                </a:lnTo>
                <a:lnTo>
                  <a:pt x="19964128" y="5294766"/>
                </a:lnTo>
                <a:lnTo>
                  <a:pt x="0" y="5294766"/>
                </a:lnTo>
                <a:lnTo>
                  <a:pt x="0" y="0"/>
                </a:lnTo>
                <a:close/>
              </a:path>
            </a:pathLst>
          </a:custGeom>
          <a:blipFill>
            <a:blip r:embed="rId3"/>
            <a:stretch>
              <a:fillRect t="-30752" b="-30752"/>
            </a:stretch>
          </a:blipFill>
        </p:spPr>
      </p:sp>
      <p:sp>
        <p:nvSpPr>
          <p:cNvPr id="13" name="TextBox 13"/>
          <p:cNvSpPr txBox="1"/>
          <p:nvPr/>
        </p:nvSpPr>
        <p:spPr>
          <a:xfrm>
            <a:off x="2592067" y="490292"/>
            <a:ext cx="13103867" cy="2336800"/>
          </a:xfrm>
          <a:prstGeom prst="rect">
            <a:avLst/>
          </a:prstGeom>
        </p:spPr>
        <p:txBody>
          <a:bodyPr lIns="0" tIns="0" rIns="0" bIns="0" rtlCol="0" anchor="t">
            <a:spAutoFit/>
          </a:bodyPr>
          <a:lstStyle/>
          <a:p>
            <a:pPr algn="ctr">
              <a:lnSpc>
                <a:spcPts val="9200"/>
              </a:lnSpc>
            </a:pPr>
            <a:r>
              <a:rPr lang="en-US" sz="8000">
                <a:solidFill>
                  <a:srgbClr val="FFFFFF"/>
                </a:solidFill>
                <a:latin typeface="Oswald"/>
              </a:rPr>
              <a:t>SISTEMAS DE ARCHIVOS EN LA NUBE</a:t>
            </a:r>
          </a:p>
        </p:txBody>
      </p:sp>
      <p:sp>
        <p:nvSpPr>
          <p:cNvPr id="14" name="TextBox 14"/>
          <p:cNvSpPr txBox="1"/>
          <p:nvPr/>
        </p:nvSpPr>
        <p:spPr>
          <a:xfrm>
            <a:off x="357606" y="4758491"/>
            <a:ext cx="17572788" cy="1725933"/>
          </a:xfrm>
          <a:prstGeom prst="rect">
            <a:avLst/>
          </a:prstGeom>
        </p:spPr>
        <p:txBody>
          <a:bodyPr lIns="0" tIns="0" rIns="0" bIns="0" rtlCol="0" anchor="t">
            <a:spAutoFit/>
          </a:bodyPr>
          <a:lstStyle/>
          <a:p>
            <a:pPr algn="just">
              <a:lnSpc>
                <a:spcPts val="3438"/>
              </a:lnSpc>
              <a:spcBef>
                <a:spcPct val="0"/>
              </a:spcBef>
            </a:pPr>
            <a:r>
              <a:rPr lang="en-US" sz="2371" spc="222">
                <a:solidFill>
                  <a:srgbClr val="000000"/>
                </a:solidFill>
                <a:latin typeface="Glacial Indifference"/>
              </a:rPr>
              <a:t>SON SERVICIOS QUE PERMITEN ALMACENAR Y GESTIONAR ARCHIVOS EN SERVIDORES REMOTOS A LOS QUE SE ACCEDE A TRAVÉS DE INTERNET. ESTOS SISTEMAS OFRECEN VARIAS VENTAJAS, COMO EL ACCESO DESDE CUALQUIER LUGAR Y DISPOSITIVO CON CONEXIÓN A INTERNET, LA CAPACIDAD DE COMPARTIR ARCHIVOS FÁCILMENTE CON OTROS USUARIOS Y LA POSIBILIDAD DE REALIZAR COPIAS DE SEGURIDAD AUTOMÁTICAS.</a:t>
            </a:r>
          </a:p>
        </p:txBody>
      </p:sp>
      <p:sp>
        <p:nvSpPr>
          <p:cNvPr id="15" name="TextBox 15"/>
          <p:cNvSpPr txBox="1"/>
          <p:nvPr/>
        </p:nvSpPr>
        <p:spPr>
          <a:xfrm>
            <a:off x="11602121" y="9210675"/>
            <a:ext cx="6018159" cy="796925"/>
          </a:xfrm>
          <a:prstGeom prst="rect">
            <a:avLst/>
          </a:prstGeom>
        </p:spPr>
        <p:txBody>
          <a:bodyPr lIns="0" tIns="0" rIns="0" bIns="0" rtlCol="0" anchor="t">
            <a:spAutoFit/>
          </a:bodyPr>
          <a:lstStyle/>
          <a:p>
            <a:pPr>
              <a:lnSpc>
                <a:spcPts val="2949"/>
              </a:lnSpc>
            </a:pPr>
            <a:r>
              <a:rPr lang="en-US" sz="2499" spc="117">
                <a:solidFill>
                  <a:srgbClr val="FFFFFF"/>
                </a:solidFill>
                <a:latin typeface="Lato Heavy"/>
              </a:rPr>
              <a:t>SANTIAGO ALEJANDRO ALDO</a:t>
            </a:r>
          </a:p>
          <a:p>
            <a:pPr>
              <a:lnSpc>
                <a:spcPts val="2949"/>
              </a:lnSpc>
            </a:pPr>
            <a:r>
              <a:rPr lang="en-US" sz="2499" spc="117">
                <a:solidFill>
                  <a:srgbClr val="FFFFFF"/>
                </a:solidFill>
                <a:latin typeface="Lato Heavy"/>
              </a:rPr>
              <a:t>MARTINEZ LICEA CHRISTIAN JAIR</a:t>
            </a:r>
          </a:p>
        </p:txBody>
      </p:sp>
      <p:sp>
        <p:nvSpPr>
          <p:cNvPr id="16" name="TextBox 16"/>
          <p:cNvSpPr txBox="1"/>
          <p:nvPr/>
        </p:nvSpPr>
        <p:spPr>
          <a:xfrm>
            <a:off x="11602121" y="8699467"/>
            <a:ext cx="6089152" cy="425450"/>
          </a:xfrm>
          <a:prstGeom prst="rect">
            <a:avLst/>
          </a:prstGeom>
        </p:spPr>
        <p:txBody>
          <a:bodyPr lIns="0" tIns="0" rIns="0" bIns="0" rtlCol="0" anchor="t">
            <a:spAutoFit/>
          </a:bodyPr>
          <a:lstStyle/>
          <a:p>
            <a:pPr>
              <a:lnSpc>
                <a:spcPts val="2949"/>
              </a:lnSpc>
              <a:spcBef>
                <a:spcPct val="0"/>
              </a:spcBef>
            </a:pPr>
            <a:r>
              <a:rPr lang="en-US" sz="2499" spc="117">
                <a:solidFill>
                  <a:srgbClr val="FFFFFF"/>
                </a:solidFill>
                <a:latin typeface="Lato Heavy"/>
              </a:rPr>
              <a:t>ESTRUCTURA DE DIRECTORIOS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906257" cy="10287000"/>
            <a:chOff x="0" y="0"/>
            <a:chExt cx="1818932" cy="2709333"/>
          </a:xfrm>
        </p:grpSpPr>
        <p:sp>
          <p:nvSpPr>
            <p:cNvPr id="3" name="Freeform 3"/>
            <p:cNvSpPr/>
            <p:nvPr/>
          </p:nvSpPr>
          <p:spPr>
            <a:xfrm>
              <a:off x="0" y="0"/>
              <a:ext cx="1818932" cy="2709333"/>
            </a:xfrm>
            <a:custGeom>
              <a:avLst/>
              <a:gdLst/>
              <a:ahLst/>
              <a:cxnLst/>
              <a:rect l="l" t="t" r="r" b="b"/>
              <a:pathLst>
                <a:path w="1818932" h="2709333">
                  <a:moveTo>
                    <a:pt x="0" y="0"/>
                  </a:moveTo>
                  <a:lnTo>
                    <a:pt x="1818932" y="0"/>
                  </a:lnTo>
                  <a:lnTo>
                    <a:pt x="1818932" y="2709333"/>
                  </a:lnTo>
                  <a:lnTo>
                    <a:pt x="0" y="2709333"/>
                  </a:lnTo>
                  <a:close/>
                </a:path>
              </a:pathLst>
            </a:custGeom>
            <a:solidFill>
              <a:srgbClr val="132232"/>
            </a:solidFill>
          </p:spPr>
        </p:sp>
        <p:sp>
          <p:nvSpPr>
            <p:cNvPr id="4" name="TextBox 4"/>
            <p:cNvSpPr txBox="1"/>
            <p:nvPr/>
          </p:nvSpPr>
          <p:spPr>
            <a:xfrm>
              <a:off x="0" y="-66675"/>
              <a:ext cx="812800" cy="879475"/>
            </a:xfrm>
            <a:prstGeom prst="rect">
              <a:avLst/>
            </a:prstGeom>
          </p:spPr>
          <p:txBody>
            <a:bodyPr lIns="50800" tIns="50800" rIns="50800" bIns="50800" rtlCol="0" anchor="ctr"/>
            <a:lstStyle/>
            <a:p>
              <a:pPr algn="ctr">
                <a:lnSpc>
                  <a:spcPts val="3624"/>
                </a:lnSpc>
              </a:pPr>
              <a:endParaRPr/>
            </a:p>
          </p:txBody>
        </p:sp>
      </p:grpSp>
      <p:sp>
        <p:nvSpPr>
          <p:cNvPr id="5" name="AutoShape 5"/>
          <p:cNvSpPr/>
          <p:nvPr/>
        </p:nvSpPr>
        <p:spPr>
          <a:xfrm>
            <a:off x="6906244" y="5150644"/>
            <a:ext cx="11381776" cy="9525"/>
          </a:xfrm>
          <a:prstGeom prst="line">
            <a:avLst/>
          </a:prstGeom>
          <a:ln w="9525" cap="flat">
            <a:solidFill>
              <a:srgbClr val="A6A6A6"/>
            </a:solidFill>
            <a:prstDash val="solid"/>
            <a:headEnd type="none" w="sm" len="sm"/>
            <a:tailEnd type="none" w="sm" len="sm"/>
          </a:ln>
        </p:spPr>
      </p:sp>
      <p:sp>
        <p:nvSpPr>
          <p:cNvPr id="6" name="AutoShape 6"/>
          <p:cNvSpPr/>
          <p:nvPr/>
        </p:nvSpPr>
        <p:spPr>
          <a:xfrm rot="-5400000">
            <a:off x="6901490" y="5686117"/>
            <a:ext cx="11381759" cy="0"/>
          </a:xfrm>
          <a:prstGeom prst="line">
            <a:avLst/>
          </a:prstGeom>
          <a:ln w="9525" cap="flat">
            <a:solidFill>
              <a:srgbClr val="A6A6A6"/>
            </a:solidFill>
            <a:prstDash val="solid"/>
            <a:headEnd type="none" w="sm" len="sm"/>
            <a:tailEnd type="none" w="sm" len="sm"/>
          </a:ln>
        </p:spPr>
      </p:sp>
      <p:sp>
        <p:nvSpPr>
          <p:cNvPr id="7" name="Freeform 7"/>
          <p:cNvSpPr/>
          <p:nvPr/>
        </p:nvSpPr>
        <p:spPr>
          <a:xfrm>
            <a:off x="8094120" y="2889336"/>
            <a:ext cx="3305623" cy="2031166"/>
          </a:xfrm>
          <a:custGeom>
            <a:avLst/>
            <a:gdLst/>
            <a:ahLst/>
            <a:cxnLst/>
            <a:rect l="l" t="t" r="r" b="b"/>
            <a:pathLst>
              <a:path w="3305623" h="2031166">
                <a:moveTo>
                  <a:pt x="0" y="0"/>
                </a:moveTo>
                <a:lnTo>
                  <a:pt x="3305623" y="0"/>
                </a:lnTo>
                <a:lnTo>
                  <a:pt x="3305623" y="2031166"/>
                </a:lnTo>
                <a:lnTo>
                  <a:pt x="0" y="2031166"/>
                </a:lnTo>
                <a:lnTo>
                  <a:pt x="0" y="0"/>
                </a:lnTo>
                <a:close/>
              </a:path>
            </a:pathLst>
          </a:custGeom>
          <a:blipFill>
            <a:blip r:embed="rId2"/>
            <a:stretch>
              <a:fillRect l="-1258" t="-21171" r="-1606" b="-19167"/>
            </a:stretch>
          </a:blipFill>
        </p:spPr>
      </p:sp>
      <p:sp>
        <p:nvSpPr>
          <p:cNvPr id="8" name="Freeform 8"/>
          <p:cNvSpPr/>
          <p:nvPr/>
        </p:nvSpPr>
        <p:spPr>
          <a:xfrm>
            <a:off x="13831170" y="3003788"/>
            <a:ext cx="3204024" cy="1802263"/>
          </a:xfrm>
          <a:custGeom>
            <a:avLst/>
            <a:gdLst/>
            <a:ahLst/>
            <a:cxnLst/>
            <a:rect l="l" t="t" r="r" b="b"/>
            <a:pathLst>
              <a:path w="3204024" h="1802263">
                <a:moveTo>
                  <a:pt x="0" y="0"/>
                </a:moveTo>
                <a:lnTo>
                  <a:pt x="3204024" y="0"/>
                </a:lnTo>
                <a:lnTo>
                  <a:pt x="3204024" y="1802263"/>
                </a:lnTo>
                <a:lnTo>
                  <a:pt x="0" y="1802263"/>
                </a:lnTo>
                <a:lnTo>
                  <a:pt x="0" y="0"/>
                </a:lnTo>
                <a:close/>
              </a:path>
            </a:pathLst>
          </a:custGeom>
          <a:blipFill>
            <a:blip r:embed="rId3"/>
            <a:stretch>
              <a:fillRect/>
            </a:stretch>
          </a:blipFill>
        </p:spPr>
      </p:sp>
      <p:sp>
        <p:nvSpPr>
          <p:cNvPr id="9" name="Freeform 9"/>
          <p:cNvSpPr/>
          <p:nvPr/>
        </p:nvSpPr>
        <p:spPr>
          <a:xfrm>
            <a:off x="8257954" y="8252916"/>
            <a:ext cx="3141790" cy="1823470"/>
          </a:xfrm>
          <a:custGeom>
            <a:avLst/>
            <a:gdLst/>
            <a:ahLst/>
            <a:cxnLst/>
            <a:rect l="l" t="t" r="r" b="b"/>
            <a:pathLst>
              <a:path w="3141790" h="1823470">
                <a:moveTo>
                  <a:pt x="0" y="0"/>
                </a:moveTo>
                <a:lnTo>
                  <a:pt x="3141789" y="0"/>
                </a:lnTo>
                <a:lnTo>
                  <a:pt x="3141789" y="1823470"/>
                </a:lnTo>
                <a:lnTo>
                  <a:pt x="0" y="1823470"/>
                </a:lnTo>
                <a:lnTo>
                  <a:pt x="0" y="0"/>
                </a:lnTo>
                <a:close/>
              </a:path>
            </a:pathLst>
          </a:custGeom>
          <a:blipFill>
            <a:blip r:embed="rId4"/>
            <a:stretch>
              <a:fillRect/>
            </a:stretch>
          </a:blipFill>
        </p:spPr>
      </p:sp>
      <p:sp>
        <p:nvSpPr>
          <p:cNvPr id="10" name="Freeform 10"/>
          <p:cNvSpPr/>
          <p:nvPr/>
        </p:nvSpPr>
        <p:spPr>
          <a:xfrm>
            <a:off x="13921180" y="8033841"/>
            <a:ext cx="3024004" cy="2016002"/>
          </a:xfrm>
          <a:custGeom>
            <a:avLst/>
            <a:gdLst/>
            <a:ahLst/>
            <a:cxnLst/>
            <a:rect l="l" t="t" r="r" b="b"/>
            <a:pathLst>
              <a:path w="3024004" h="2016002">
                <a:moveTo>
                  <a:pt x="0" y="0"/>
                </a:moveTo>
                <a:lnTo>
                  <a:pt x="3024004" y="0"/>
                </a:lnTo>
                <a:lnTo>
                  <a:pt x="3024004" y="2016003"/>
                </a:lnTo>
                <a:lnTo>
                  <a:pt x="0" y="2016003"/>
                </a:lnTo>
                <a:lnTo>
                  <a:pt x="0" y="0"/>
                </a:lnTo>
                <a:close/>
              </a:path>
            </a:pathLst>
          </a:custGeom>
          <a:blipFill>
            <a:blip r:embed="rId5"/>
            <a:stretch>
              <a:fillRect/>
            </a:stretch>
          </a:blipFill>
        </p:spPr>
      </p:sp>
      <p:sp>
        <p:nvSpPr>
          <p:cNvPr id="11" name="TextBox 11"/>
          <p:cNvSpPr txBox="1"/>
          <p:nvPr/>
        </p:nvSpPr>
        <p:spPr>
          <a:xfrm>
            <a:off x="1764513" y="3781461"/>
            <a:ext cx="3377230" cy="3856938"/>
          </a:xfrm>
          <a:prstGeom prst="rect">
            <a:avLst/>
          </a:prstGeom>
        </p:spPr>
        <p:txBody>
          <a:bodyPr lIns="0" tIns="0" rIns="0" bIns="0" rtlCol="0" anchor="t">
            <a:spAutoFit/>
          </a:bodyPr>
          <a:lstStyle/>
          <a:p>
            <a:pPr algn="ctr">
              <a:lnSpc>
                <a:spcPts val="7621"/>
              </a:lnSpc>
            </a:pPr>
            <a:r>
              <a:rPr lang="en-US" sz="6627">
                <a:solidFill>
                  <a:srgbClr val="FFFFFF"/>
                </a:solidFill>
                <a:latin typeface="Oswald"/>
              </a:rPr>
              <a:t>ARCHIVOS EN LA NUBE</a:t>
            </a:r>
          </a:p>
          <a:p>
            <a:pPr algn="l">
              <a:lnSpc>
                <a:spcPts val="7621"/>
              </a:lnSpc>
            </a:pPr>
            <a:endParaRPr lang="en-US" sz="6627">
              <a:solidFill>
                <a:srgbClr val="FFFFFF"/>
              </a:solidFill>
              <a:latin typeface="Oswald"/>
            </a:endParaRPr>
          </a:p>
        </p:txBody>
      </p:sp>
      <p:grpSp>
        <p:nvGrpSpPr>
          <p:cNvPr id="12" name="Group 12"/>
          <p:cNvGrpSpPr/>
          <p:nvPr/>
        </p:nvGrpSpPr>
        <p:grpSpPr>
          <a:xfrm>
            <a:off x="7434757" y="264548"/>
            <a:ext cx="4624350" cy="2242641"/>
            <a:chOff x="0" y="0"/>
            <a:chExt cx="6165800" cy="2990188"/>
          </a:xfrm>
        </p:grpSpPr>
        <p:sp>
          <p:nvSpPr>
            <p:cNvPr id="13" name="TextBox 13"/>
            <p:cNvSpPr txBox="1"/>
            <p:nvPr/>
          </p:nvSpPr>
          <p:spPr>
            <a:xfrm>
              <a:off x="0" y="19050"/>
              <a:ext cx="6165800" cy="988483"/>
            </a:xfrm>
            <a:prstGeom prst="rect">
              <a:avLst/>
            </a:prstGeom>
          </p:spPr>
          <p:txBody>
            <a:bodyPr lIns="0" tIns="0" rIns="0" bIns="0" rtlCol="0" anchor="t">
              <a:spAutoFit/>
            </a:bodyPr>
            <a:lstStyle/>
            <a:p>
              <a:pPr algn="ctr">
                <a:lnSpc>
                  <a:spcPts val="5750"/>
                </a:lnSpc>
              </a:pPr>
              <a:r>
                <a:rPr lang="en-US" sz="5000">
                  <a:solidFill>
                    <a:srgbClr val="000000"/>
                  </a:solidFill>
                  <a:latin typeface="Oswald"/>
                </a:rPr>
                <a:t>Almacenamiento</a:t>
              </a:r>
            </a:p>
          </p:txBody>
        </p:sp>
        <p:sp>
          <p:nvSpPr>
            <p:cNvPr id="14" name="TextBox 14"/>
            <p:cNvSpPr txBox="1"/>
            <p:nvPr/>
          </p:nvSpPr>
          <p:spPr>
            <a:xfrm>
              <a:off x="0" y="1737647"/>
              <a:ext cx="6165800" cy="1252541"/>
            </a:xfrm>
            <a:prstGeom prst="rect">
              <a:avLst/>
            </a:prstGeom>
          </p:spPr>
          <p:txBody>
            <a:bodyPr lIns="0" tIns="0" rIns="0" bIns="0" rtlCol="0" anchor="t">
              <a:spAutoFit/>
            </a:bodyPr>
            <a:lstStyle/>
            <a:p>
              <a:pPr algn="just">
                <a:lnSpc>
                  <a:spcPts val="1897"/>
                </a:lnSpc>
              </a:pPr>
              <a:r>
                <a:rPr lang="en-US" sz="1448" spc="28">
                  <a:solidFill>
                    <a:srgbClr val="000000"/>
                  </a:solidFill>
                  <a:latin typeface="Montserrat"/>
                </a:rPr>
                <a:t>Método para almacenar datos en la nube que suministra a servidores y aplicaciones acceso a los datos mediante sistemas de archivos compartidos.</a:t>
              </a:r>
            </a:p>
          </p:txBody>
        </p:sp>
      </p:grpSp>
      <p:grpSp>
        <p:nvGrpSpPr>
          <p:cNvPr id="15" name="Group 15"/>
          <p:cNvGrpSpPr/>
          <p:nvPr/>
        </p:nvGrpSpPr>
        <p:grpSpPr>
          <a:xfrm>
            <a:off x="13121007" y="383611"/>
            <a:ext cx="4624350" cy="2004516"/>
            <a:chOff x="0" y="0"/>
            <a:chExt cx="6165800" cy="2672688"/>
          </a:xfrm>
        </p:grpSpPr>
        <p:sp>
          <p:nvSpPr>
            <p:cNvPr id="16" name="TextBox 16"/>
            <p:cNvSpPr txBox="1"/>
            <p:nvPr/>
          </p:nvSpPr>
          <p:spPr>
            <a:xfrm>
              <a:off x="0" y="19050"/>
              <a:ext cx="6165800" cy="988483"/>
            </a:xfrm>
            <a:prstGeom prst="rect">
              <a:avLst/>
            </a:prstGeom>
          </p:spPr>
          <p:txBody>
            <a:bodyPr lIns="0" tIns="0" rIns="0" bIns="0" rtlCol="0" anchor="t">
              <a:spAutoFit/>
            </a:bodyPr>
            <a:lstStyle/>
            <a:p>
              <a:pPr algn="ctr">
                <a:lnSpc>
                  <a:spcPts val="5750"/>
                </a:lnSpc>
              </a:pPr>
              <a:r>
                <a:rPr lang="en-US" sz="5000">
                  <a:solidFill>
                    <a:srgbClr val="000000"/>
                  </a:solidFill>
                  <a:latin typeface="Oswald"/>
                </a:rPr>
                <a:t>Intercambio</a:t>
              </a:r>
            </a:p>
          </p:txBody>
        </p:sp>
        <p:sp>
          <p:nvSpPr>
            <p:cNvPr id="17" name="TextBox 17"/>
            <p:cNvSpPr txBox="1"/>
            <p:nvPr/>
          </p:nvSpPr>
          <p:spPr>
            <a:xfrm>
              <a:off x="0" y="1737647"/>
              <a:ext cx="6165800" cy="935041"/>
            </a:xfrm>
            <a:prstGeom prst="rect">
              <a:avLst/>
            </a:prstGeom>
          </p:spPr>
          <p:txBody>
            <a:bodyPr lIns="0" tIns="0" rIns="0" bIns="0" rtlCol="0" anchor="t">
              <a:spAutoFit/>
            </a:bodyPr>
            <a:lstStyle/>
            <a:p>
              <a:pPr algn="just">
                <a:lnSpc>
                  <a:spcPts val="1897"/>
                </a:lnSpc>
              </a:pPr>
              <a:r>
                <a:rPr lang="en-US" sz="1448" spc="28">
                  <a:solidFill>
                    <a:srgbClr val="000000"/>
                  </a:solidFill>
                  <a:latin typeface="Montserrat"/>
                </a:rPr>
                <a:t> Servicio que proporciona acceso simultáneo a varios usuarios a un conjunto común de archivos almacenados en la nube.</a:t>
              </a:r>
            </a:p>
          </p:txBody>
        </p:sp>
      </p:grpSp>
      <p:grpSp>
        <p:nvGrpSpPr>
          <p:cNvPr id="18" name="Group 18"/>
          <p:cNvGrpSpPr/>
          <p:nvPr/>
        </p:nvGrpSpPr>
        <p:grpSpPr>
          <a:xfrm>
            <a:off x="13121007" y="5553075"/>
            <a:ext cx="4624350" cy="2242641"/>
            <a:chOff x="0" y="0"/>
            <a:chExt cx="6165800" cy="2990188"/>
          </a:xfrm>
        </p:grpSpPr>
        <p:sp>
          <p:nvSpPr>
            <p:cNvPr id="19" name="TextBox 19"/>
            <p:cNvSpPr txBox="1"/>
            <p:nvPr/>
          </p:nvSpPr>
          <p:spPr>
            <a:xfrm>
              <a:off x="0" y="19050"/>
              <a:ext cx="6165800" cy="988483"/>
            </a:xfrm>
            <a:prstGeom prst="rect">
              <a:avLst/>
            </a:prstGeom>
          </p:spPr>
          <p:txBody>
            <a:bodyPr lIns="0" tIns="0" rIns="0" bIns="0" rtlCol="0" anchor="t">
              <a:spAutoFit/>
            </a:bodyPr>
            <a:lstStyle/>
            <a:p>
              <a:pPr algn="ctr">
                <a:lnSpc>
                  <a:spcPts val="5750"/>
                </a:lnSpc>
              </a:pPr>
              <a:r>
                <a:rPr lang="en-US" sz="5000">
                  <a:solidFill>
                    <a:srgbClr val="000000"/>
                  </a:solidFill>
                  <a:latin typeface="Oswald Medium"/>
                </a:rPr>
                <a:t>Colaboración</a:t>
              </a:r>
            </a:p>
          </p:txBody>
        </p:sp>
        <p:sp>
          <p:nvSpPr>
            <p:cNvPr id="20" name="TextBox 20"/>
            <p:cNvSpPr txBox="1"/>
            <p:nvPr/>
          </p:nvSpPr>
          <p:spPr>
            <a:xfrm>
              <a:off x="0" y="1737647"/>
              <a:ext cx="6165800" cy="1252541"/>
            </a:xfrm>
            <a:prstGeom prst="rect">
              <a:avLst/>
            </a:prstGeom>
          </p:spPr>
          <p:txBody>
            <a:bodyPr lIns="0" tIns="0" rIns="0" bIns="0" rtlCol="0" anchor="t">
              <a:spAutoFit/>
            </a:bodyPr>
            <a:lstStyle/>
            <a:p>
              <a:pPr algn="just">
                <a:lnSpc>
                  <a:spcPts val="1897"/>
                </a:lnSpc>
              </a:pPr>
              <a:r>
                <a:rPr lang="en-US" sz="1448" spc="28">
                  <a:solidFill>
                    <a:srgbClr val="000000"/>
                  </a:solidFill>
                  <a:latin typeface="Montserrat"/>
                </a:rPr>
                <a:t>Permite a los miembros del equipo acceder, ver y editar los mismos archivos casi en tiempo real y simultáneamente, desde prácticamente cualquier ubicación. </a:t>
              </a:r>
            </a:p>
          </p:txBody>
        </p:sp>
      </p:grpSp>
      <p:grpSp>
        <p:nvGrpSpPr>
          <p:cNvPr id="21" name="Group 21"/>
          <p:cNvGrpSpPr/>
          <p:nvPr/>
        </p:nvGrpSpPr>
        <p:grpSpPr>
          <a:xfrm>
            <a:off x="7439382" y="5553075"/>
            <a:ext cx="4624350" cy="2480766"/>
            <a:chOff x="0" y="0"/>
            <a:chExt cx="6165800" cy="3307688"/>
          </a:xfrm>
        </p:grpSpPr>
        <p:sp>
          <p:nvSpPr>
            <p:cNvPr id="22" name="TextBox 22"/>
            <p:cNvSpPr txBox="1"/>
            <p:nvPr/>
          </p:nvSpPr>
          <p:spPr>
            <a:xfrm>
              <a:off x="0" y="19050"/>
              <a:ext cx="6165800" cy="988483"/>
            </a:xfrm>
            <a:prstGeom prst="rect">
              <a:avLst/>
            </a:prstGeom>
          </p:spPr>
          <p:txBody>
            <a:bodyPr lIns="0" tIns="0" rIns="0" bIns="0" rtlCol="0" anchor="t">
              <a:spAutoFit/>
            </a:bodyPr>
            <a:lstStyle/>
            <a:p>
              <a:pPr algn="ctr">
                <a:lnSpc>
                  <a:spcPts val="5750"/>
                </a:lnSpc>
              </a:pPr>
              <a:r>
                <a:rPr lang="en-US" sz="5000">
                  <a:solidFill>
                    <a:srgbClr val="000000"/>
                  </a:solidFill>
                  <a:latin typeface="Oswald"/>
                </a:rPr>
                <a:t>Casos de uso</a:t>
              </a:r>
            </a:p>
          </p:txBody>
        </p:sp>
        <p:sp>
          <p:nvSpPr>
            <p:cNvPr id="23" name="TextBox 23"/>
            <p:cNvSpPr txBox="1"/>
            <p:nvPr/>
          </p:nvSpPr>
          <p:spPr>
            <a:xfrm>
              <a:off x="0" y="1145096"/>
              <a:ext cx="5566058" cy="415465"/>
            </a:xfrm>
            <a:prstGeom prst="rect">
              <a:avLst/>
            </a:prstGeom>
          </p:spPr>
          <p:txBody>
            <a:bodyPr lIns="0" tIns="0" rIns="0" bIns="0" rtlCol="0" anchor="t">
              <a:spAutoFit/>
            </a:bodyPr>
            <a:lstStyle/>
            <a:p>
              <a:pPr algn="l">
                <a:lnSpc>
                  <a:spcPts val="2625"/>
                </a:lnSpc>
              </a:pPr>
              <a:endParaRPr/>
            </a:p>
          </p:txBody>
        </p:sp>
        <p:sp>
          <p:nvSpPr>
            <p:cNvPr id="24" name="TextBox 24"/>
            <p:cNvSpPr txBox="1"/>
            <p:nvPr/>
          </p:nvSpPr>
          <p:spPr>
            <a:xfrm>
              <a:off x="0" y="1737647"/>
              <a:ext cx="6165800" cy="1570041"/>
            </a:xfrm>
            <a:prstGeom prst="rect">
              <a:avLst/>
            </a:prstGeom>
          </p:spPr>
          <p:txBody>
            <a:bodyPr lIns="0" tIns="0" rIns="0" bIns="0" rtlCol="0" anchor="t">
              <a:spAutoFit/>
            </a:bodyPr>
            <a:lstStyle/>
            <a:p>
              <a:pPr algn="just">
                <a:lnSpc>
                  <a:spcPts val="1897"/>
                </a:lnSpc>
              </a:pPr>
              <a:r>
                <a:rPr lang="en-US" sz="1448" spc="28">
                  <a:solidFill>
                    <a:srgbClr val="000000"/>
                  </a:solidFill>
                  <a:latin typeface="Montserrat"/>
                </a:rPr>
                <a:t>Proporciona la flexibilidad necesaria para admitir e integrar las aplicaciones existentes, además de la facilidad para desplegar, administrar y mantener todos sus archivos en la nube. </a:t>
              </a:r>
            </a:p>
          </p:txBody>
        </p:sp>
      </p:grpSp>
      <p:sp>
        <p:nvSpPr>
          <p:cNvPr id="25" name="TextBox 25"/>
          <p:cNvSpPr txBox="1"/>
          <p:nvPr/>
        </p:nvSpPr>
        <p:spPr>
          <a:xfrm>
            <a:off x="444049" y="9387412"/>
            <a:ext cx="4697695" cy="662432"/>
          </a:xfrm>
          <a:prstGeom prst="rect">
            <a:avLst/>
          </a:prstGeom>
        </p:spPr>
        <p:txBody>
          <a:bodyPr lIns="0" tIns="0" rIns="0" bIns="0" rtlCol="0" anchor="t">
            <a:spAutoFit/>
          </a:bodyPr>
          <a:lstStyle/>
          <a:p>
            <a:pPr>
              <a:lnSpc>
                <a:spcPts val="2418"/>
              </a:lnSpc>
            </a:pPr>
            <a:r>
              <a:rPr lang="en-US" sz="2049" spc="96">
                <a:solidFill>
                  <a:srgbClr val="FFFFFF"/>
                </a:solidFill>
                <a:latin typeface="Lato Heavy"/>
              </a:rPr>
              <a:t>SANTIAGO ALEJANDRO ALDO</a:t>
            </a:r>
          </a:p>
          <a:p>
            <a:pPr>
              <a:lnSpc>
                <a:spcPts val="2418"/>
              </a:lnSpc>
            </a:pPr>
            <a:r>
              <a:rPr lang="en-US" sz="2049" spc="96">
                <a:solidFill>
                  <a:srgbClr val="FFFFFF"/>
                </a:solidFill>
                <a:latin typeface="Lato Heavy"/>
              </a:rPr>
              <a:t>MARTINEZ LICEA CHRISTIAN JAIR</a:t>
            </a:r>
          </a:p>
        </p:txBody>
      </p:sp>
      <p:sp>
        <p:nvSpPr>
          <p:cNvPr id="26" name="TextBox 26"/>
          <p:cNvSpPr txBox="1"/>
          <p:nvPr/>
        </p:nvSpPr>
        <p:spPr>
          <a:xfrm>
            <a:off x="444049" y="8962346"/>
            <a:ext cx="4331220" cy="356984"/>
          </a:xfrm>
          <a:prstGeom prst="rect">
            <a:avLst/>
          </a:prstGeom>
        </p:spPr>
        <p:txBody>
          <a:bodyPr lIns="0" tIns="0" rIns="0" bIns="0" rtlCol="0" anchor="t">
            <a:spAutoFit/>
          </a:bodyPr>
          <a:lstStyle/>
          <a:p>
            <a:pPr>
              <a:lnSpc>
                <a:spcPts val="2415"/>
              </a:lnSpc>
              <a:spcBef>
                <a:spcPct val="0"/>
              </a:spcBef>
            </a:pPr>
            <a:r>
              <a:rPr lang="en-US" sz="2046" spc="96">
                <a:solidFill>
                  <a:srgbClr val="FFFFFF"/>
                </a:solidFill>
                <a:latin typeface="Lato Heavy"/>
              </a:rPr>
              <a:t>ESTRUCTURA DE DIRECTORIOS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279284"/>
            <a:chOff x="0" y="0"/>
            <a:chExt cx="4816593" cy="863680"/>
          </a:xfrm>
        </p:grpSpPr>
        <p:sp>
          <p:nvSpPr>
            <p:cNvPr id="3" name="Freeform 3"/>
            <p:cNvSpPr/>
            <p:nvPr/>
          </p:nvSpPr>
          <p:spPr>
            <a:xfrm>
              <a:off x="0" y="0"/>
              <a:ext cx="4816592" cy="863680"/>
            </a:xfrm>
            <a:custGeom>
              <a:avLst/>
              <a:gdLst/>
              <a:ahLst/>
              <a:cxnLst/>
              <a:rect l="l" t="t" r="r" b="b"/>
              <a:pathLst>
                <a:path w="4816592" h="863680">
                  <a:moveTo>
                    <a:pt x="0" y="0"/>
                  </a:moveTo>
                  <a:lnTo>
                    <a:pt x="4816592" y="0"/>
                  </a:lnTo>
                  <a:lnTo>
                    <a:pt x="4816592" y="863680"/>
                  </a:lnTo>
                  <a:lnTo>
                    <a:pt x="0" y="863680"/>
                  </a:lnTo>
                  <a:close/>
                </a:path>
              </a:pathLst>
            </a:custGeom>
            <a:solidFill>
              <a:srgbClr val="132232"/>
            </a:solidFill>
          </p:spPr>
        </p:sp>
        <p:sp>
          <p:nvSpPr>
            <p:cNvPr id="4" name="TextBox 4"/>
            <p:cNvSpPr txBox="1"/>
            <p:nvPr/>
          </p:nvSpPr>
          <p:spPr>
            <a:xfrm>
              <a:off x="0" y="-66675"/>
              <a:ext cx="812800" cy="879475"/>
            </a:xfrm>
            <a:prstGeom prst="rect">
              <a:avLst/>
            </a:prstGeom>
          </p:spPr>
          <p:txBody>
            <a:bodyPr lIns="50800" tIns="50800" rIns="50800" bIns="50800" rtlCol="0" anchor="ctr"/>
            <a:lstStyle/>
            <a:p>
              <a:pPr algn="ctr">
                <a:lnSpc>
                  <a:spcPts val="3624"/>
                </a:lnSpc>
              </a:pPr>
              <a:endParaRPr/>
            </a:p>
          </p:txBody>
        </p:sp>
      </p:grpSp>
      <p:sp>
        <p:nvSpPr>
          <p:cNvPr id="5" name="AutoShape 5"/>
          <p:cNvSpPr/>
          <p:nvPr/>
        </p:nvSpPr>
        <p:spPr>
          <a:xfrm flipH="1" flipV="1">
            <a:off x="4574381" y="4462598"/>
            <a:ext cx="4762" cy="4805227"/>
          </a:xfrm>
          <a:prstGeom prst="line">
            <a:avLst/>
          </a:prstGeom>
          <a:ln w="9525" cap="flat">
            <a:solidFill>
              <a:srgbClr val="A6A6A6"/>
            </a:solidFill>
            <a:prstDash val="solid"/>
            <a:headEnd type="none" w="sm" len="sm"/>
            <a:tailEnd type="none" w="sm" len="sm"/>
          </a:ln>
        </p:spPr>
      </p:sp>
      <p:sp>
        <p:nvSpPr>
          <p:cNvPr id="6" name="AutoShape 6"/>
          <p:cNvSpPr/>
          <p:nvPr/>
        </p:nvSpPr>
        <p:spPr>
          <a:xfrm flipH="1" flipV="1">
            <a:off x="9144000" y="4462598"/>
            <a:ext cx="0" cy="4795702"/>
          </a:xfrm>
          <a:prstGeom prst="line">
            <a:avLst/>
          </a:prstGeom>
          <a:ln w="9525" cap="flat">
            <a:solidFill>
              <a:srgbClr val="A6A6A6"/>
            </a:solidFill>
            <a:prstDash val="solid"/>
            <a:headEnd type="none" w="sm" len="sm"/>
            <a:tailEnd type="none" w="sm" len="sm"/>
          </a:ln>
        </p:spPr>
      </p:sp>
      <p:sp>
        <p:nvSpPr>
          <p:cNvPr id="7" name="AutoShape 7"/>
          <p:cNvSpPr/>
          <p:nvPr/>
        </p:nvSpPr>
        <p:spPr>
          <a:xfrm flipV="1">
            <a:off x="13704094" y="4462598"/>
            <a:ext cx="9525" cy="4805231"/>
          </a:xfrm>
          <a:prstGeom prst="line">
            <a:avLst/>
          </a:prstGeom>
          <a:ln w="9525" cap="flat">
            <a:solidFill>
              <a:srgbClr val="A6A6A6"/>
            </a:solidFill>
            <a:prstDash val="solid"/>
            <a:headEnd type="none" w="sm" len="sm"/>
            <a:tailEnd type="none" w="sm" len="sm"/>
          </a:ln>
        </p:spPr>
      </p:sp>
      <p:sp>
        <p:nvSpPr>
          <p:cNvPr id="8" name="Freeform 8"/>
          <p:cNvSpPr/>
          <p:nvPr/>
        </p:nvSpPr>
        <p:spPr>
          <a:xfrm>
            <a:off x="13704094" y="246996"/>
            <a:ext cx="2785291" cy="2785291"/>
          </a:xfrm>
          <a:custGeom>
            <a:avLst/>
            <a:gdLst/>
            <a:ahLst/>
            <a:cxnLst/>
            <a:rect l="l" t="t" r="r" b="b"/>
            <a:pathLst>
              <a:path w="2785291" h="2785291">
                <a:moveTo>
                  <a:pt x="0" y="0"/>
                </a:moveTo>
                <a:lnTo>
                  <a:pt x="2785291" y="0"/>
                </a:lnTo>
                <a:lnTo>
                  <a:pt x="2785291" y="2785291"/>
                </a:lnTo>
                <a:lnTo>
                  <a:pt x="0" y="2785291"/>
                </a:lnTo>
                <a:lnTo>
                  <a:pt x="0" y="0"/>
                </a:lnTo>
                <a:close/>
              </a:path>
            </a:pathLst>
          </a:custGeom>
          <a:blipFill>
            <a:blip r:embed="rId2"/>
            <a:stretch>
              <a:fillRect/>
            </a:stretch>
          </a:blipFill>
        </p:spPr>
      </p:sp>
      <p:sp>
        <p:nvSpPr>
          <p:cNvPr id="9" name="AutoShape 9"/>
          <p:cNvSpPr/>
          <p:nvPr/>
        </p:nvSpPr>
        <p:spPr>
          <a:xfrm>
            <a:off x="-281093" y="9263062"/>
            <a:ext cx="19355066" cy="0"/>
          </a:xfrm>
          <a:prstGeom prst="line">
            <a:avLst/>
          </a:prstGeom>
          <a:ln w="9525" cap="flat">
            <a:solidFill>
              <a:srgbClr val="D9D9D9"/>
            </a:solidFill>
            <a:prstDash val="solid"/>
            <a:headEnd type="none" w="sm" len="sm"/>
            <a:tailEnd type="none" w="sm" len="sm"/>
          </a:ln>
        </p:spPr>
      </p:sp>
      <p:sp>
        <p:nvSpPr>
          <p:cNvPr id="10" name="Freeform 10"/>
          <p:cNvSpPr/>
          <p:nvPr/>
        </p:nvSpPr>
        <p:spPr>
          <a:xfrm>
            <a:off x="6432367" y="4035235"/>
            <a:ext cx="854709" cy="854709"/>
          </a:xfrm>
          <a:custGeom>
            <a:avLst/>
            <a:gdLst/>
            <a:ahLst/>
            <a:cxnLst/>
            <a:rect l="l" t="t" r="r" b="b"/>
            <a:pathLst>
              <a:path w="854709" h="854709">
                <a:moveTo>
                  <a:pt x="0" y="0"/>
                </a:moveTo>
                <a:lnTo>
                  <a:pt x="854709" y="0"/>
                </a:lnTo>
                <a:lnTo>
                  <a:pt x="854709" y="854708"/>
                </a:lnTo>
                <a:lnTo>
                  <a:pt x="0" y="854708"/>
                </a:lnTo>
                <a:lnTo>
                  <a:pt x="0" y="0"/>
                </a:lnTo>
                <a:close/>
              </a:path>
            </a:pathLst>
          </a:custGeom>
          <a:blipFill>
            <a:blip r:embed="rId3"/>
            <a:stretch>
              <a:fillRect/>
            </a:stretch>
          </a:blipFill>
        </p:spPr>
      </p:sp>
      <p:sp>
        <p:nvSpPr>
          <p:cNvPr id="11" name="Freeform 11"/>
          <p:cNvSpPr/>
          <p:nvPr/>
        </p:nvSpPr>
        <p:spPr>
          <a:xfrm>
            <a:off x="1970869" y="4040006"/>
            <a:ext cx="900830" cy="849937"/>
          </a:xfrm>
          <a:custGeom>
            <a:avLst/>
            <a:gdLst/>
            <a:ahLst/>
            <a:cxnLst/>
            <a:rect l="l" t="t" r="r" b="b"/>
            <a:pathLst>
              <a:path w="900830" h="849937">
                <a:moveTo>
                  <a:pt x="0" y="0"/>
                </a:moveTo>
                <a:lnTo>
                  <a:pt x="900831" y="0"/>
                </a:lnTo>
                <a:lnTo>
                  <a:pt x="900831" y="849937"/>
                </a:lnTo>
                <a:lnTo>
                  <a:pt x="0" y="849937"/>
                </a:lnTo>
                <a:lnTo>
                  <a:pt x="0" y="0"/>
                </a:lnTo>
                <a:close/>
              </a:path>
            </a:pathLst>
          </a:custGeom>
          <a:blipFill>
            <a:blip r:embed="rId4"/>
            <a:stretch>
              <a:fillRect l="-603" t="-7267" r="-603"/>
            </a:stretch>
          </a:blipFill>
        </p:spPr>
      </p:sp>
      <p:sp>
        <p:nvSpPr>
          <p:cNvPr id="12" name="Freeform 12"/>
          <p:cNvSpPr/>
          <p:nvPr/>
        </p:nvSpPr>
        <p:spPr>
          <a:xfrm>
            <a:off x="10946589" y="3989363"/>
            <a:ext cx="946452" cy="946452"/>
          </a:xfrm>
          <a:custGeom>
            <a:avLst/>
            <a:gdLst/>
            <a:ahLst/>
            <a:cxnLst/>
            <a:rect l="l" t="t" r="r" b="b"/>
            <a:pathLst>
              <a:path w="946452" h="946452">
                <a:moveTo>
                  <a:pt x="0" y="0"/>
                </a:moveTo>
                <a:lnTo>
                  <a:pt x="946452" y="0"/>
                </a:lnTo>
                <a:lnTo>
                  <a:pt x="946452" y="946452"/>
                </a:lnTo>
                <a:lnTo>
                  <a:pt x="0" y="946452"/>
                </a:lnTo>
                <a:lnTo>
                  <a:pt x="0" y="0"/>
                </a:lnTo>
                <a:close/>
              </a:path>
            </a:pathLst>
          </a:custGeom>
          <a:blipFill>
            <a:blip r:embed="rId5"/>
            <a:stretch>
              <a:fillRect/>
            </a:stretch>
          </a:blipFill>
        </p:spPr>
      </p:sp>
      <p:sp>
        <p:nvSpPr>
          <p:cNvPr id="13" name="Freeform 13"/>
          <p:cNvSpPr/>
          <p:nvPr/>
        </p:nvSpPr>
        <p:spPr>
          <a:xfrm>
            <a:off x="15566231" y="3912834"/>
            <a:ext cx="1041484" cy="1099509"/>
          </a:xfrm>
          <a:custGeom>
            <a:avLst/>
            <a:gdLst/>
            <a:ahLst/>
            <a:cxnLst/>
            <a:rect l="l" t="t" r="r" b="b"/>
            <a:pathLst>
              <a:path w="1041484" h="1099509">
                <a:moveTo>
                  <a:pt x="0" y="0"/>
                </a:moveTo>
                <a:lnTo>
                  <a:pt x="1041484" y="0"/>
                </a:lnTo>
                <a:lnTo>
                  <a:pt x="1041484" y="1099509"/>
                </a:lnTo>
                <a:lnTo>
                  <a:pt x="0" y="1099509"/>
                </a:lnTo>
                <a:lnTo>
                  <a:pt x="0" y="0"/>
                </a:lnTo>
                <a:close/>
              </a:path>
            </a:pathLst>
          </a:custGeom>
          <a:blipFill>
            <a:blip r:embed="rId6"/>
            <a:stretch>
              <a:fillRect/>
            </a:stretch>
          </a:blipFill>
        </p:spPr>
      </p:sp>
      <p:sp>
        <p:nvSpPr>
          <p:cNvPr id="14" name="TextBox 14"/>
          <p:cNvSpPr txBox="1"/>
          <p:nvPr/>
        </p:nvSpPr>
        <p:spPr>
          <a:xfrm>
            <a:off x="1028700" y="1071317"/>
            <a:ext cx="13103867" cy="1174750"/>
          </a:xfrm>
          <a:prstGeom prst="rect">
            <a:avLst/>
          </a:prstGeom>
        </p:spPr>
        <p:txBody>
          <a:bodyPr lIns="0" tIns="0" rIns="0" bIns="0" rtlCol="0" anchor="t">
            <a:spAutoFit/>
          </a:bodyPr>
          <a:lstStyle/>
          <a:p>
            <a:pPr algn="l">
              <a:lnSpc>
                <a:spcPts val="9200"/>
              </a:lnSpc>
            </a:pPr>
            <a:r>
              <a:rPr lang="en-US" sz="8000">
                <a:solidFill>
                  <a:srgbClr val="FFFFFF"/>
                </a:solidFill>
                <a:latin typeface="Oswald"/>
              </a:rPr>
              <a:t>CASOS DE USO</a:t>
            </a:r>
          </a:p>
        </p:txBody>
      </p:sp>
      <p:sp>
        <p:nvSpPr>
          <p:cNvPr id="15" name="TextBox 15"/>
          <p:cNvSpPr txBox="1"/>
          <p:nvPr/>
        </p:nvSpPr>
        <p:spPr>
          <a:xfrm>
            <a:off x="667811" y="5898163"/>
            <a:ext cx="3492232" cy="388561"/>
          </a:xfrm>
          <a:prstGeom prst="rect">
            <a:avLst/>
          </a:prstGeom>
        </p:spPr>
        <p:txBody>
          <a:bodyPr lIns="0" tIns="0" rIns="0" bIns="0" rtlCol="0" anchor="t">
            <a:spAutoFit/>
          </a:bodyPr>
          <a:lstStyle/>
          <a:p>
            <a:pPr algn="ctr">
              <a:lnSpc>
                <a:spcPts val="3094"/>
              </a:lnSpc>
            </a:pPr>
            <a:r>
              <a:rPr lang="en-US" sz="2690">
                <a:solidFill>
                  <a:srgbClr val="000000"/>
                </a:solidFill>
                <a:latin typeface="Oswald"/>
              </a:rPr>
              <a:t>SERVIDORES WEB</a:t>
            </a:r>
          </a:p>
        </p:txBody>
      </p:sp>
      <p:sp>
        <p:nvSpPr>
          <p:cNvPr id="16" name="TextBox 16"/>
          <p:cNvSpPr txBox="1"/>
          <p:nvPr/>
        </p:nvSpPr>
        <p:spPr>
          <a:xfrm>
            <a:off x="5113605" y="5702901"/>
            <a:ext cx="3492232" cy="779086"/>
          </a:xfrm>
          <a:prstGeom prst="rect">
            <a:avLst/>
          </a:prstGeom>
        </p:spPr>
        <p:txBody>
          <a:bodyPr lIns="0" tIns="0" rIns="0" bIns="0" rtlCol="0" anchor="t">
            <a:spAutoFit/>
          </a:bodyPr>
          <a:lstStyle/>
          <a:p>
            <a:pPr algn="ctr">
              <a:lnSpc>
                <a:spcPts val="3094"/>
              </a:lnSpc>
            </a:pPr>
            <a:r>
              <a:rPr lang="en-US" sz="2690">
                <a:solidFill>
                  <a:srgbClr val="000000"/>
                </a:solidFill>
                <a:latin typeface="Oswald"/>
              </a:rPr>
              <a:t>ADMINISTRACIÓN DE CONTENIDO</a:t>
            </a:r>
          </a:p>
        </p:txBody>
      </p:sp>
      <p:sp>
        <p:nvSpPr>
          <p:cNvPr id="17" name="TextBox 17"/>
          <p:cNvSpPr txBox="1"/>
          <p:nvPr/>
        </p:nvSpPr>
        <p:spPr>
          <a:xfrm>
            <a:off x="9673699" y="5702901"/>
            <a:ext cx="3492232" cy="779086"/>
          </a:xfrm>
          <a:prstGeom prst="rect">
            <a:avLst/>
          </a:prstGeom>
        </p:spPr>
        <p:txBody>
          <a:bodyPr lIns="0" tIns="0" rIns="0" bIns="0" rtlCol="0" anchor="t">
            <a:spAutoFit/>
          </a:bodyPr>
          <a:lstStyle/>
          <a:p>
            <a:pPr algn="ctr">
              <a:lnSpc>
                <a:spcPts val="3094"/>
              </a:lnSpc>
            </a:pPr>
            <a:r>
              <a:rPr lang="en-US" sz="2690">
                <a:solidFill>
                  <a:srgbClr val="000000"/>
                </a:solidFill>
                <a:latin typeface="Oswald"/>
              </a:rPr>
              <a:t>ANÁLISIS HERRAMIENTAS DE DESARROLLO</a:t>
            </a:r>
          </a:p>
        </p:txBody>
      </p:sp>
      <p:sp>
        <p:nvSpPr>
          <p:cNvPr id="18" name="TextBox 18"/>
          <p:cNvSpPr txBox="1"/>
          <p:nvPr/>
        </p:nvSpPr>
        <p:spPr>
          <a:xfrm>
            <a:off x="14256392" y="5672269"/>
            <a:ext cx="3492232" cy="779086"/>
          </a:xfrm>
          <a:prstGeom prst="rect">
            <a:avLst/>
          </a:prstGeom>
        </p:spPr>
        <p:txBody>
          <a:bodyPr lIns="0" tIns="0" rIns="0" bIns="0" rtlCol="0" anchor="t">
            <a:spAutoFit/>
          </a:bodyPr>
          <a:lstStyle/>
          <a:p>
            <a:pPr algn="ctr">
              <a:lnSpc>
                <a:spcPts val="3094"/>
              </a:lnSpc>
            </a:pPr>
            <a:r>
              <a:rPr lang="en-US" sz="2690">
                <a:solidFill>
                  <a:srgbClr val="000000"/>
                </a:solidFill>
                <a:latin typeface="Oswald"/>
              </a:rPr>
              <a:t>CONTENIDO MULTIMEDIA Y ENTRETENIMIENTO</a:t>
            </a:r>
          </a:p>
        </p:txBody>
      </p:sp>
      <p:sp>
        <p:nvSpPr>
          <p:cNvPr id="19" name="TextBox 19"/>
          <p:cNvSpPr txBox="1"/>
          <p:nvPr/>
        </p:nvSpPr>
        <p:spPr>
          <a:xfrm>
            <a:off x="553511" y="7380922"/>
            <a:ext cx="3492232" cy="388561"/>
          </a:xfrm>
          <a:prstGeom prst="rect">
            <a:avLst/>
          </a:prstGeom>
        </p:spPr>
        <p:txBody>
          <a:bodyPr lIns="0" tIns="0" rIns="0" bIns="0" rtlCol="0" anchor="t">
            <a:spAutoFit/>
          </a:bodyPr>
          <a:lstStyle/>
          <a:p>
            <a:pPr algn="ctr">
              <a:lnSpc>
                <a:spcPts val="3094"/>
              </a:lnSpc>
            </a:pPr>
            <a:r>
              <a:rPr lang="en-US" sz="2690">
                <a:solidFill>
                  <a:srgbClr val="000000"/>
                </a:solidFill>
                <a:latin typeface="Oswald"/>
              </a:rPr>
              <a:t>DIRECTORIOS DE INICIO</a:t>
            </a:r>
          </a:p>
        </p:txBody>
      </p:sp>
      <p:sp>
        <p:nvSpPr>
          <p:cNvPr id="20" name="TextBox 20"/>
          <p:cNvSpPr txBox="1"/>
          <p:nvPr/>
        </p:nvSpPr>
        <p:spPr>
          <a:xfrm>
            <a:off x="4994519" y="7185660"/>
            <a:ext cx="3492232" cy="779086"/>
          </a:xfrm>
          <a:prstGeom prst="rect">
            <a:avLst/>
          </a:prstGeom>
        </p:spPr>
        <p:txBody>
          <a:bodyPr lIns="0" tIns="0" rIns="0" bIns="0" rtlCol="0" anchor="t">
            <a:spAutoFit/>
          </a:bodyPr>
          <a:lstStyle/>
          <a:p>
            <a:pPr algn="ctr">
              <a:lnSpc>
                <a:spcPts val="3094"/>
              </a:lnSpc>
            </a:pPr>
            <a:r>
              <a:rPr lang="en-US" sz="2690">
                <a:solidFill>
                  <a:srgbClr val="000000"/>
                </a:solidFill>
                <a:latin typeface="Oswald"/>
              </a:rPr>
              <a:t>COPIAS DE SEGURIDAD DE BASES DE DATOS</a:t>
            </a:r>
          </a:p>
        </p:txBody>
      </p:sp>
      <p:sp>
        <p:nvSpPr>
          <p:cNvPr id="21" name="TextBox 21"/>
          <p:cNvSpPr txBox="1"/>
          <p:nvPr/>
        </p:nvSpPr>
        <p:spPr>
          <a:xfrm>
            <a:off x="9673699" y="7185660"/>
            <a:ext cx="3492232" cy="779086"/>
          </a:xfrm>
          <a:prstGeom prst="rect">
            <a:avLst/>
          </a:prstGeom>
        </p:spPr>
        <p:txBody>
          <a:bodyPr lIns="0" tIns="0" rIns="0" bIns="0" rtlCol="0" anchor="t">
            <a:spAutoFit/>
          </a:bodyPr>
          <a:lstStyle/>
          <a:p>
            <a:pPr algn="ctr">
              <a:lnSpc>
                <a:spcPts val="3094"/>
              </a:lnSpc>
            </a:pPr>
            <a:r>
              <a:rPr lang="en-US" sz="2690">
                <a:solidFill>
                  <a:srgbClr val="000000"/>
                </a:solidFill>
                <a:latin typeface="Oswald"/>
              </a:rPr>
              <a:t>HERRAMIENTAS DE DESARROLLO</a:t>
            </a:r>
          </a:p>
        </p:txBody>
      </p:sp>
      <p:sp>
        <p:nvSpPr>
          <p:cNvPr id="22" name="TextBox 22"/>
          <p:cNvSpPr txBox="1"/>
          <p:nvPr/>
        </p:nvSpPr>
        <p:spPr>
          <a:xfrm>
            <a:off x="14251781" y="6959766"/>
            <a:ext cx="3492232" cy="1169611"/>
          </a:xfrm>
          <a:prstGeom prst="rect">
            <a:avLst/>
          </a:prstGeom>
        </p:spPr>
        <p:txBody>
          <a:bodyPr lIns="0" tIns="0" rIns="0" bIns="0" rtlCol="0" anchor="t">
            <a:spAutoFit/>
          </a:bodyPr>
          <a:lstStyle/>
          <a:p>
            <a:pPr algn="ctr">
              <a:lnSpc>
                <a:spcPts val="3094"/>
              </a:lnSpc>
            </a:pPr>
            <a:r>
              <a:rPr lang="en-US" sz="2690">
                <a:solidFill>
                  <a:srgbClr val="000000"/>
                </a:solidFill>
                <a:latin typeface="Oswald"/>
              </a:rPr>
              <a:t>ALMACENAMIENTO PARA CONTENEDORES Y APPS SIN SERVIDOR</a:t>
            </a:r>
          </a:p>
        </p:txBody>
      </p:sp>
      <p:sp>
        <p:nvSpPr>
          <p:cNvPr id="23" name="TextBox 23"/>
          <p:cNvSpPr txBox="1"/>
          <p:nvPr/>
        </p:nvSpPr>
        <p:spPr>
          <a:xfrm>
            <a:off x="263425" y="9494079"/>
            <a:ext cx="4315718" cy="575435"/>
          </a:xfrm>
          <a:prstGeom prst="rect">
            <a:avLst/>
          </a:prstGeom>
        </p:spPr>
        <p:txBody>
          <a:bodyPr lIns="0" tIns="0" rIns="0" bIns="0" rtlCol="0" anchor="t">
            <a:spAutoFit/>
          </a:bodyPr>
          <a:lstStyle/>
          <a:p>
            <a:pPr>
              <a:lnSpc>
                <a:spcPts val="2115"/>
              </a:lnSpc>
            </a:pPr>
            <a:r>
              <a:rPr lang="en-US" sz="1792" spc="84">
                <a:solidFill>
                  <a:srgbClr val="000000"/>
                </a:solidFill>
                <a:latin typeface="Lato Heavy"/>
              </a:rPr>
              <a:t>SANTIAGO ALEJANDRO ALDO</a:t>
            </a:r>
          </a:p>
          <a:p>
            <a:pPr>
              <a:lnSpc>
                <a:spcPts val="2115"/>
              </a:lnSpc>
            </a:pPr>
            <a:r>
              <a:rPr lang="en-US" sz="1792" spc="84">
                <a:solidFill>
                  <a:srgbClr val="000000"/>
                </a:solidFill>
                <a:latin typeface="Lato Heavy"/>
              </a:rPr>
              <a:t>MARTINEZ LICEA CHRISTIAN JAIR</a:t>
            </a:r>
          </a:p>
        </p:txBody>
      </p:sp>
      <p:sp>
        <p:nvSpPr>
          <p:cNvPr id="24" name="TextBox 24"/>
          <p:cNvSpPr txBox="1"/>
          <p:nvPr/>
        </p:nvSpPr>
        <p:spPr>
          <a:xfrm>
            <a:off x="13819193" y="9718725"/>
            <a:ext cx="4366629" cy="350790"/>
          </a:xfrm>
          <a:prstGeom prst="rect">
            <a:avLst/>
          </a:prstGeom>
        </p:spPr>
        <p:txBody>
          <a:bodyPr lIns="0" tIns="0" rIns="0" bIns="0" rtlCol="0" anchor="t">
            <a:spAutoFit/>
          </a:bodyPr>
          <a:lstStyle/>
          <a:p>
            <a:pPr algn="ctr">
              <a:lnSpc>
                <a:spcPts val="2469"/>
              </a:lnSpc>
              <a:spcBef>
                <a:spcPct val="0"/>
              </a:spcBef>
            </a:pPr>
            <a:r>
              <a:rPr lang="en-US" sz="2092" spc="98">
                <a:solidFill>
                  <a:srgbClr val="000000"/>
                </a:solidFill>
                <a:latin typeface="Lato Heavy"/>
              </a:rPr>
              <a:t>ESTRUCTURA DE DIRECTORIOS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32232"/>
        </a:solidFill>
        <a:effectLst/>
      </p:bgPr>
    </p:bg>
    <p:spTree>
      <p:nvGrpSpPr>
        <p:cNvPr id="1" name=""/>
        <p:cNvGrpSpPr/>
        <p:nvPr/>
      </p:nvGrpSpPr>
      <p:grpSpPr>
        <a:xfrm>
          <a:off x="0" y="0"/>
          <a:ext cx="0" cy="0"/>
          <a:chOff x="0" y="0"/>
          <a:chExt cx="0" cy="0"/>
        </a:xfrm>
      </p:grpSpPr>
      <p:sp>
        <p:nvSpPr>
          <p:cNvPr id="2" name="Freeform 2"/>
          <p:cNvSpPr/>
          <p:nvPr/>
        </p:nvSpPr>
        <p:spPr>
          <a:xfrm>
            <a:off x="1028700" y="1756249"/>
            <a:ext cx="3822006" cy="3812451"/>
          </a:xfrm>
          <a:custGeom>
            <a:avLst/>
            <a:gdLst/>
            <a:ahLst/>
            <a:cxnLst/>
            <a:rect l="l" t="t" r="r" b="b"/>
            <a:pathLst>
              <a:path w="3822006" h="3812451">
                <a:moveTo>
                  <a:pt x="0" y="0"/>
                </a:moveTo>
                <a:lnTo>
                  <a:pt x="3822006" y="0"/>
                </a:lnTo>
                <a:lnTo>
                  <a:pt x="3822006" y="3812450"/>
                </a:lnTo>
                <a:lnTo>
                  <a:pt x="0" y="3812450"/>
                </a:lnTo>
                <a:lnTo>
                  <a:pt x="0" y="0"/>
                </a:lnTo>
                <a:close/>
              </a:path>
            </a:pathLst>
          </a:custGeom>
          <a:blipFill>
            <a:blip r:embed="rId2"/>
            <a:stretch>
              <a:fillRect/>
            </a:stretch>
          </a:blipFill>
        </p:spPr>
      </p:sp>
      <p:grpSp>
        <p:nvGrpSpPr>
          <p:cNvPr id="3" name="Group 3"/>
          <p:cNvGrpSpPr/>
          <p:nvPr/>
        </p:nvGrpSpPr>
        <p:grpSpPr>
          <a:xfrm>
            <a:off x="1028700" y="6100815"/>
            <a:ext cx="10732976" cy="2154404"/>
            <a:chOff x="0" y="-85725"/>
            <a:chExt cx="14310634" cy="2872539"/>
          </a:xfrm>
        </p:grpSpPr>
        <p:sp>
          <p:nvSpPr>
            <p:cNvPr id="4" name="TextBox 4"/>
            <p:cNvSpPr txBox="1"/>
            <p:nvPr/>
          </p:nvSpPr>
          <p:spPr>
            <a:xfrm>
              <a:off x="0" y="-85725"/>
              <a:ext cx="12918651" cy="1477832"/>
            </a:xfrm>
            <a:prstGeom prst="rect">
              <a:avLst/>
            </a:prstGeom>
          </p:spPr>
          <p:txBody>
            <a:bodyPr lIns="0" tIns="0" rIns="0" bIns="0" rtlCol="0" anchor="t">
              <a:spAutoFit/>
            </a:bodyPr>
            <a:lstStyle/>
            <a:p>
              <a:pPr algn="just">
                <a:lnSpc>
                  <a:spcPts val="4517"/>
                </a:lnSpc>
              </a:pPr>
              <a:r>
                <a:rPr lang="en-US" sz="3115" spc="292">
                  <a:solidFill>
                    <a:srgbClr val="FFFFFF"/>
                  </a:solidFill>
                  <a:latin typeface="Glacial Indifference Bold"/>
                </a:rPr>
                <a:t>ESTRUCTURA DE DIRECTORIOS Y SISTEMAS DE ARCHIVOS EN LA NUBE</a:t>
              </a:r>
            </a:p>
          </p:txBody>
        </p:sp>
        <p:sp>
          <p:nvSpPr>
            <p:cNvPr id="5" name="TextBox 5"/>
            <p:cNvSpPr txBox="1"/>
            <p:nvPr/>
          </p:nvSpPr>
          <p:spPr>
            <a:xfrm>
              <a:off x="0" y="1694120"/>
              <a:ext cx="14310634" cy="1092694"/>
            </a:xfrm>
            <a:prstGeom prst="rect">
              <a:avLst/>
            </a:prstGeom>
          </p:spPr>
          <p:txBody>
            <a:bodyPr lIns="0" tIns="0" rIns="0" bIns="0" rtlCol="0" anchor="t">
              <a:spAutoFit/>
            </a:bodyPr>
            <a:lstStyle/>
            <a:p>
              <a:pPr>
                <a:lnSpc>
                  <a:spcPts val="3265"/>
                </a:lnSpc>
              </a:pPr>
              <a:r>
                <a:rPr lang="en-US" sz="2492" spc="49" dirty="0">
                  <a:solidFill>
                    <a:srgbClr val="FFFFFF"/>
                  </a:solidFill>
                  <a:latin typeface="Montserrat"/>
                </a:rPr>
                <a:t>Santiago Alejandro Aldo</a:t>
              </a:r>
            </a:p>
            <a:p>
              <a:pPr>
                <a:lnSpc>
                  <a:spcPts val="3265"/>
                </a:lnSpc>
              </a:pPr>
              <a:r>
                <a:rPr lang="en-US" sz="2492" spc="49" dirty="0">
                  <a:solidFill>
                    <a:srgbClr val="FFFFFF"/>
                  </a:solidFill>
                  <a:latin typeface="Montserrat"/>
                </a:rPr>
                <a:t>Martínez </a:t>
              </a:r>
              <a:r>
                <a:rPr lang="en-US" sz="2492" spc="49" dirty="0" err="1">
                  <a:solidFill>
                    <a:srgbClr val="FFFFFF"/>
                  </a:solidFill>
                  <a:latin typeface="Montserrat"/>
                </a:rPr>
                <a:t>Licea</a:t>
              </a:r>
              <a:r>
                <a:rPr lang="en-US" sz="2492" spc="49" dirty="0">
                  <a:solidFill>
                    <a:srgbClr val="FFFFFF"/>
                  </a:solidFill>
                  <a:latin typeface="Montserrat"/>
                </a:rPr>
                <a:t> Christian Jair</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2232"/>
        </a:solidFill>
        <a:effectLst/>
      </p:bgPr>
    </p:bg>
    <p:spTree>
      <p:nvGrpSpPr>
        <p:cNvPr id="1" name=""/>
        <p:cNvGrpSpPr/>
        <p:nvPr/>
      </p:nvGrpSpPr>
      <p:grpSpPr>
        <a:xfrm>
          <a:off x="0" y="0"/>
          <a:ext cx="0" cy="0"/>
          <a:chOff x="0" y="0"/>
          <a:chExt cx="0" cy="0"/>
        </a:xfrm>
      </p:grpSpPr>
      <p:sp>
        <p:nvSpPr>
          <p:cNvPr id="2" name="AutoShape 2"/>
          <p:cNvSpPr/>
          <p:nvPr/>
        </p:nvSpPr>
        <p:spPr>
          <a:xfrm>
            <a:off x="4774761" y="3194307"/>
            <a:ext cx="13347416" cy="0"/>
          </a:xfrm>
          <a:prstGeom prst="line">
            <a:avLst/>
          </a:prstGeom>
          <a:ln w="28575" cap="flat">
            <a:solidFill>
              <a:srgbClr val="FFFFFF"/>
            </a:solidFill>
            <a:prstDash val="solid"/>
            <a:headEnd type="oval" w="lg" len="lg"/>
            <a:tailEnd type="none" w="sm" len="sm"/>
          </a:ln>
        </p:spPr>
      </p:sp>
      <p:sp>
        <p:nvSpPr>
          <p:cNvPr id="3" name="AutoShape 3"/>
          <p:cNvSpPr/>
          <p:nvPr/>
        </p:nvSpPr>
        <p:spPr>
          <a:xfrm>
            <a:off x="-165823" y="14288"/>
            <a:ext cx="13347416" cy="0"/>
          </a:xfrm>
          <a:prstGeom prst="line">
            <a:avLst/>
          </a:prstGeom>
          <a:ln w="28575" cap="flat">
            <a:solidFill>
              <a:srgbClr val="FFFFFF"/>
            </a:solidFill>
            <a:prstDash val="solid"/>
            <a:headEnd type="none" w="sm" len="sm"/>
            <a:tailEnd type="oval" w="lg" len="lg"/>
          </a:ln>
        </p:spPr>
      </p:sp>
      <p:sp>
        <p:nvSpPr>
          <p:cNvPr id="4" name="TextBox 4"/>
          <p:cNvSpPr txBox="1"/>
          <p:nvPr/>
        </p:nvSpPr>
        <p:spPr>
          <a:xfrm>
            <a:off x="277134" y="569472"/>
            <a:ext cx="1728747" cy="2388683"/>
          </a:xfrm>
          <a:prstGeom prst="rect">
            <a:avLst/>
          </a:prstGeom>
        </p:spPr>
        <p:txBody>
          <a:bodyPr lIns="0" tIns="0" rIns="0" bIns="0" rtlCol="0" anchor="t">
            <a:spAutoFit/>
          </a:bodyPr>
          <a:lstStyle/>
          <a:p>
            <a:pPr algn="ctr">
              <a:lnSpc>
                <a:spcPts val="18616"/>
              </a:lnSpc>
            </a:pPr>
            <a:r>
              <a:rPr lang="en-US" sz="16188" spc="696">
                <a:solidFill>
                  <a:srgbClr val="FFFFFF"/>
                </a:solidFill>
                <a:latin typeface="Oswald"/>
              </a:rPr>
              <a:t>1</a:t>
            </a:r>
          </a:p>
        </p:txBody>
      </p:sp>
      <p:sp>
        <p:nvSpPr>
          <p:cNvPr id="5" name="AutoShape 5"/>
          <p:cNvSpPr/>
          <p:nvPr/>
        </p:nvSpPr>
        <p:spPr>
          <a:xfrm>
            <a:off x="1566732" y="1839070"/>
            <a:ext cx="439149" cy="0"/>
          </a:xfrm>
          <a:prstGeom prst="line">
            <a:avLst/>
          </a:prstGeom>
          <a:ln w="19050" cap="flat">
            <a:solidFill>
              <a:srgbClr val="FFFFFF"/>
            </a:solidFill>
            <a:prstDash val="solid"/>
            <a:headEnd type="none" w="sm" len="sm"/>
            <a:tailEnd type="none" w="sm" len="sm"/>
          </a:ln>
        </p:spPr>
      </p:sp>
      <p:sp>
        <p:nvSpPr>
          <p:cNvPr id="6" name="Freeform 6"/>
          <p:cNvSpPr/>
          <p:nvPr/>
        </p:nvSpPr>
        <p:spPr>
          <a:xfrm>
            <a:off x="5876151" y="5567760"/>
            <a:ext cx="6535697" cy="3267849"/>
          </a:xfrm>
          <a:custGeom>
            <a:avLst/>
            <a:gdLst/>
            <a:ahLst/>
            <a:cxnLst/>
            <a:rect l="l" t="t" r="r" b="b"/>
            <a:pathLst>
              <a:path w="6535697" h="3267849">
                <a:moveTo>
                  <a:pt x="0" y="0"/>
                </a:moveTo>
                <a:lnTo>
                  <a:pt x="6535698" y="0"/>
                </a:lnTo>
                <a:lnTo>
                  <a:pt x="6535698" y="3267849"/>
                </a:lnTo>
                <a:lnTo>
                  <a:pt x="0" y="3267849"/>
                </a:lnTo>
                <a:lnTo>
                  <a:pt x="0" y="0"/>
                </a:lnTo>
                <a:close/>
              </a:path>
            </a:pathLst>
          </a:custGeom>
          <a:blipFill>
            <a:blip r:embed="rId2"/>
            <a:stretch>
              <a:fillRect/>
            </a:stretch>
          </a:blipFill>
        </p:spPr>
      </p:sp>
      <p:sp>
        <p:nvSpPr>
          <p:cNvPr id="7" name="TextBox 7"/>
          <p:cNvSpPr txBox="1"/>
          <p:nvPr/>
        </p:nvSpPr>
        <p:spPr>
          <a:xfrm>
            <a:off x="2247361" y="938442"/>
            <a:ext cx="12318716" cy="1174676"/>
          </a:xfrm>
          <a:prstGeom prst="rect">
            <a:avLst/>
          </a:prstGeom>
        </p:spPr>
        <p:txBody>
          <a:bodyPr lIns="0" tIns="0" rIns="0" bIns="0" rtlCol="0" anchor="t">
            <a:spAutoFit/>
          </a:bodyPr>
          <a:lstStyle/>
          <a:p>
            <a:pPr algn="l">
              <a:lnSpc>
                <a:spcPts val="9200"/>
              </a:lnSpc>
            </a:pPr>
            <a:r>
              <a:rPr lang="en-US" sz="8000" spc="344">
                <a:solidFill>
                  <a:srgbClr val="FFFFFF"/>
                </a:solidFill>
                <a:latin typeface="Oswald"/>
              </a:rPr>
              <a:t>INTRODUCCIÓN</a:t>
            </a:r>
          </a:p>
        </p:txBody>
      </p:sp>
      <p:sp>
        <p:nvSpPr>
          <p:cNvPr id="8" name="TextBox 8"/>
          <p:cNvSpPr txBox="1"/>
          <p:nvPr/>
        </p:nvSpPr>
        <p:spPr>
          <a:xfrm>
            <a:off x="2247361" y="2202270"/>
            <a:ext cx="8322568" cy="613665"/>
          </a:xfrm>
          <a:prstGeom prst="rect">
            <a:avLst/>
          </a:prstGeom>
        </p:spPr>
        <p:txBody>
          <a:bodyPr lIns="0" tIns="0" rIns="0" bIns="0" rtlCol="0" anchor="t">
            <a:spAutoFit/>
          </a:bodyPr>
          <a:lstStyle/>
          <a:p>
            <a:pPr>
              <a:lnSpc>
                <a:spcPts val="4977"/>
              </a:lnSpc>
            </a:pPr>
            <a:r>
              <a:rPr lang="en-US" sz="3799" spc="75">
                <a:solidFill>
                  <a:srgbClr val="FFFFFF"/>
                </a:solidFill>
                <a:latin typeface="Montserrat"/>
              </a:rPr>
              <a:t>DIRECTORIOS</a:t>
            </a:r>
          </a:p>
        </p:txBody>
      </p:sp>
      <p:sp>
        <p:nvSpPr>
          <p:cNvPr id="9" name="TextBox 9"/>
          <p:cNvSpPr txBox="1"/>
          <p:nvPr/>
        </p:nvSpPr>
        <p:spPr>
          <a:xfrm>
            <a:off x="668136" y="3618170"/>
            <a:ext cx="16710801" cy="1587640"/>
          </a:xfrm>
          <a:prstGeom prst="rect">
            <a:avLst/>
          </a:prstGeom>
        </p:spPr>
        <p:txBody>
          <a:bodyPr lIns="0" tIns="0" rIns="0" bIns="0" rtlCol="0" anchor="t">
            <a:spAutoFit/>
          </a:bodyPr>
          <a:lstStyle/>
          <a:p>
            <a:pPr algn="ctr">
              <a:lnSpc>
                <a:spcPts val="3015"/>
              </a:lnSpc>
            </a:pPr>
            <a:r>
              <a:rPr lang="en-US" sz="2555" spc="120">
                <a:solidFill>
                  <a:srgbClr val="FFFFFF"/>
                </a:solidFill>
                <a:latin typeface="Lato Heavy"/>
              </a:rPr>
              <a:t>LA ESTRUCTURA DE DIRECTORIOS, TAMBIÉN CONOCIDA COMO ÁRBOL</a:t>
            </a:r>
          </a:p>
          <a:p>
            <a:pPr algn="ctr">
              <a:lnSpc>
                <a:spcPts val="3015"/>
              </a:lnSpc>
            </a:pPr>
            <a:r>
              <a:rPr lang="en-US" sz="2555" spc="120">
                <a:solidFill>
                  <a:srgbClr val="FFFFFF"/>
                </a:solidFill>
                <a:latin typeface="Lato Heavy"/>
              </a:rPr>
              <a:t> DE DIRECTORIOS O SISTEMA DE ARCHIVOS, PROPORCIONA UN ESQUEMA</a:t>
            </a:r>
          </a:p>
          <a:p>
            <a:pPr algn="ctr">
              <a:lnSpc>
                <a:spcPts val="3015"/>
              </a:lnSpc>
            </a:pPr>
            <a:r>
              <a:rPr lang="en-US" sz="2555" spc="120">
                <a:solidFill>
                  <a:srgbClr val="FFFFFF"/>
                </a:solidFill>
                <a:latin typeface="Lato Heavy"/>
              </a:rPr>
              <a:t> JERÁRQUICO PARA ORGANIZAR Y ALMACENAR NUESTROS </a:t>
            </a:r>
          </a:p>
          <a:p>
            <a:pPr algn="ctr">
              <a:lnSpc>
                <a:spcPts val="3015"/>
              </a:lnSpc>
              <a:spcBef>
                <a:spcPct val="0"/>
              </a:spcBef>
            </a:pPr>
            <a:r>
              <a:rPr lang="en-US" sz="2555" spc="120">
                <a:solidFill>
                  <a:srgbClr val="FFFFFF"/>
                </a:solidFill>
                <a:latin typeface="Lato Heavy"/>
              </a:rPr>
              <a:t>DATOS DE MANERA EFICIENTE</a:t>
            </a:r>
          </a:p>
        </p:txBody>
      </p:sp>
      <p:grpSp>
        <p:nvGrpSpPr>
          <p:cNvPr id="10" name="Group 10"/>
          <p:cNvGrpSpPr/>
          <p:nvPr/>
        </p:nvGrpSpPr>
        <p:grpSpPr>
          <a:xfrm>
            <a:off x="668136" y="9258300"/>
            <a:ext cx="16951728" cy="812549"/>
            <a:chOff x="0" y="0"/>
            <a:chExt cx="22602304" cy="1083399"/>
          </a:xfrm>
        </p:grpSpPr>
        <p:sp>
          <p:nvSpPr>
            <p:cNvPr id="11" name="TextBox 11"/>
            <p:cNvSpPr txBox="1"/>
            <p:nvPr/>
          </p:nvSpPr>
          <p:spPr>
            <a:xfrm>
              <a:off x="0" y="36707"/>
              <a:ext cx="8024212" cy="1046692"/>
            </a:xfrm>
            <a:prstGeom prst="rect">
              <a:avLst/>
            </a:prstGeom>
          </p:spPr>
          <p:txBody>
            <a:bodyPr lIns="0" tIns="0" rIns="0" bIns="0" rtlCol="0" anchor="t">
              <a:spAutoFit/>
            </a:bodyPr>
            <a:lstStyle/>
            <a:p>
              <a:pPr>
                <a:lnSpc>
                  <a:spcPts val="2949"/>
                </a:lnSpc>
              </a:pPr>
              <a:r>
                <a:rPr lang="en-US" sz="2499" spc="117">
                  <a:solidFill>
                    <a:srgbClr val="FFFFFF"/>
                  </a:solidFill>
                  <a:latin typeface="Lato Heavy"/>
                </a:rPr>
                <a:t>SANTIAGO ALEJANDRO ALDO</a:t>
              </a:r>
            </a:p>
            <a:p>
              <a:pPr>
                <a:lnSpc>
                  <a:spcPts val="2949"/>
                </a:lnSpc>
              </a:pPr>
              <a:r>
                <a:rPr lang="en-US" sz="2499" spc="117">
                  <a:solidFill>
                    <a:srgbClr val="FFFFFF"/>
                  </a:solidFill>
                  <a:latin typeface="Lato Heavy"/>
                </a:rPr>
                <a:t>MARTINEZ LICEA CHRISTIAN JAIR</a:t>
              </a:r>
            </a:p>
          </p:txBody>
        </p:sp>
        <p:sp>
          <p:nvSpPr>
            <p:cNvPr id="12" name="TextBox 12"/>
            <p:cNvSpPr txBox="1"/>
            <p:nvPr/>
          </p:nvSpPr>
          <p:spPr>
            <a:xfrm>
              <a:off x="14483435" y="-57150"/>
              <a:ext cx="8118869" cy="645249"/>
            </a:xfrm>
            <a:prstGeom prst="rect">
              <a:avLst/>
            </a:prstGeom>
          </p:spPr>
          <p:txBody>
            <a:bodyPr lIns="0" tIns="0" rIns="0" bIns="0" rtlCol="0" anchor="t">
              <a:spAutoFit/>
            </a:bodyPr>
            <a:lstStyle/>
            <a:p>
              <a:pPr algn="ctr">
                <a:lnSpc>
                  <a:spcPts val="3443"/>
                </a:lnSpc>
                <a:spcBef>
                  <a:spcPct val="0"/>
                </a:spcBef>
              </a:pPr>
              <a:r>
                <a:rPr lang="en-US" sz="2918" spc="137">
                  <a:solidFill>
                    <a:srgbClr val="FFFFFF"/>
                  </a:solidFill>
                  <a:latin typeface="Lato Heavy"/>
                </a:rPr>
                <a:t>ESTRUCTURA DE DIRECTORIOS </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2232"/>
        </a:solidFill>
        <a:effectLst/>
      </p:bgPr>
    </p:bg>
    <p:spTree>
      <p:nvGrpSpPr>
        <p:cNvPr id="1" name=""/>
        <p:cNvGrpSpPr/>
        <p:nvPr/>
      </p:nvGrpSpPr>
      <p:grpSpPr>
        <a:xfrm>
          <a:off x="0" y="0"/>
          <a:ext cx="0" cy="0"/>
          <a:chOff x="0" y="0"/>
          <a:chExt cx="0" cy="0"/>
        </a:xfrm>
      </p:grpSpPr>
      <p:sp>
        <p:nvSpPr>
          <p:cNvPr id="2" name="Freeform 2"/>
          <p:cNvSpPr/>
          <p:nvPr/>
        </p:nvSpPr>
        <p:spPr>
          <a:xfrm>
            <a:off x="2977368" y="2247470"/>
            <a:ext cx="12333265" cy="6614636"/>
          </a:xfrm>
          <a:custGeom>
            <a:avLst/>
            <a:gdLst/>
            <a:ahLst/>
            <a:cxnLst/>
            <a:rect l="l" t="t" r="r" b="b"/>
            <a:pathLst>
              <a:path w="12333265" h="6614636">
                <a:moveTo>
                  <a:pt x="0" y="0"/>
                </a:moveTo>
                <a:lnTo>
                  <a:pt x="12333264" y="0"/>
                </a:lnTo>
                <a:lnTo>
                  <a:pt x="12333264" y="6614636"/>
                </a:lnTo>
                <a:lnTo>
                  <a:pt x="0" y="6614636"/>
                </a:lnTo>
                <a:lnTo>
                  <a:pt x="0" y="0"/>
                </a:lnTo>
                <a:close/>
              </a:path>
            </a:pathLst>
          </a:custGeom>
          <a:blipFill>
            <a:blip r:embed="rId2"/>
            <a:stretch>
              <a:fillRect/>
            </a:stretch>
          </a:blipFill>
        </p:spPr>
      </p:sp>
      <p:sp>
        <p:nvSpPr>
          <p:cNvPr id="3" name="TextBox 3"/>
          <p:cNvSpPr txBox="1"/>
          <p:nvPr/>
        </p:nvSpPr>
        <p:spPr>
          <a:xfrm>
            <a:off x="5518648" y="460375"/>
            <a:ext cx="7250704" cy="1174750"/>
          </a:xfrm>
          <a:prstGeom prst="rect">
            <a:avLst/>
          </a:prstGeom>
        </p:spPr>
        <p:txBody>
          <a:bodyPr lIns="0" tIns="0" rIns="0" bIns="0" rtlCol="0" anchor="t">
            <a:spAutoFit/>
          </a:bodyPr>
          <a:lstStyle/>
          <a:p>
            <a:pPr algn="ctr">
              <a:lnSpc>
                <a:spcPts val="9200"/>
              </a:lnSpc>
            </a:pPr>
            <a:r>
              <a:rPr lang="en-US" sz="8000">
                <a:solidFill>
                  <a:srgbClr val="FFFFFF"/>
                </a:solidFill>
                <a:latin typeface="Oswald"/>
              </a:rPr>
              <a:t>ROOT - WINDOWS</a:t>
            </a:r>
          </a:p>
        </p:txBody>
      </p:sp>
      <p:grpSp>
        <p:nvGrpSpPr>
          <p:cNvPr id="4" name="Group 4"/>
          <p:cNvGrpSpPr/>
          <p:nvPr/>
        </p:nvGrpSpPr>
        <p:grpSpPr>
          <a:xfrm>
            <a:off x="307572" y="9474451"/>
            <a:ext cx="16951728" cy="812549"/>
            <a:chOff x="0" y="0"/>
            <a:chExt cx="22602304" cy="1083399"/>
          </a:xfrm>
        </p:grpSpPr>
        <p:sp>
          <p:nvSpPr>
            <p:cNvPr id="5" name="TextBox 5"/>
            <p:cNvSpPr txBox="1"/>
            <p:nvPr/>
          </p:nvSpPr>
          <p:spPr>
            <a:xfrm>
              <a:off x="0" y="36707"/>
              <a:ext cx="8024212" cy="1046692"/>
            </a:xfrm>
            <a:prstGeom prst="rect">
              <a:avLst/>
            </a:prstGeom>
          </p:spPr>
          <p:txBody>
            <a:bodyPr lIns="0" tIns="0" rIns="0" bIns="0" rtlCol="0" anchor="t">
              <a:spAutoFit/>
            </a:bodyPr>
            <a:lstStyle/>
            <a:p>
              <a:pPr>
                <a:lnSpc>
                  <a:spcPts val="2949"/>
                </a:lnSpc>
              </a:pPr>
              <a:r>
                <a:rPr lang="en-US" sz="2499" spc="117">
                  <a:solidFill>
                    <a:srgbClr val="FFFFFF"/>
                  </a:solidFill>
                  <a:latin typeface="Lato Heavy"/>
                </a:rPr>
                <a:t>SANTIAGO ALEJANDRO ALDO</a:t>
              </a:r>
            </a:p>
            <a:p>
              <a:pPr>
                <a:lnSpc>
                  <a:spcPts val="2949"/>
                </a:lnSpc>
              </a:pPr>
              <a:r>
                <a:rPr lang="en-US" sz="2499" spc="117">
                  <a:solidFill>
                    <a:srgbClr val="FFFFFF"/>
                  </a:solidFill>
                  <a:latin typeface="Lato Heavy"/>
                </a:rPr>
                <a:t>MARTINEZ LICEA CHRISTIAN JAIR</a:t>
              </a:r>
            </a:p>
          </p:txBody>
        </p:sp>
        <p:sp>
          <p:nvSpPr>
            <p:cNvPr id="6" name="TextBox 6"/>
            <p:cNvSpPr txBox="1"/>
            <p:nvPr/>
          </p:nvSpPr>
          <p:spPr>
            <a:xfrm>
              <a:off x="14483435" y="-57150"/>
              <a:ext cx="8118869" cy="645249"/>
            </a:xfrm>
            <a:prstGeom prst="rect">
              <a:avLst/>
            </a:prstGeom>
          </p:spPr>
          <p:txBody>
            <a:bodyPr lIns="0" tIns="0" rIns="0" bIns="0" rtlCol="0" anchor="t">
              <a:spAutoFit/>
            </a:bodyPr>
            <a:lstStyle/>
            <a:p>
              <a:pPr algn="ctr">
                <a:lnSpc>
                  <a:spcPts val="3443"/>
                </a:lnSpc>
                <a:spcBef>
                  <a:spcPct val="0"/>
                </a:spcBef>
              </a:pPr>
              <a:r>
                <a:rPr lang="en-US" sz="2918" spc="137">
                  <a:solidFill>
                    <a:srgbClr val="FFFFFF"/>
                  </a:solidFill>
                  <a:latin typeface="Lato Heavy"/>
                </a:rPr>
                <a:t>ESTRUCTURA DE DIRECTORIOS </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2232"/>
        </a:solidFill>
        <a:effectLst/>
      </p:bgPr>
    </p:bg>
    <p:spTree>
      <p:nvGrpSpPr>
        <p:cNvPr id="1" name=""/>
        <p:cNvGrpSpPr/>
        <p:nvPr/>
      </p:nvGrpSpPr>
      <p:grpSpPr>
        <a:xfrm>
          <a:off x="0" y="0"/>
          <a:ext cx="0" cy="0"/>
          <a:chOff x="0" y="0"/>
          <a:chExt cx="0" cy="0"/>
        </a:xfrm>
      </p:grpSpPr>
      <p:sp>
        <p:nvSpPr>
          <p:cNvPr id="2" name="Freeform 2"/>
          <p:cNvSpPr/>
          <p:nvPr/>
        </p:nvSpPr>
        <p:spPr>
          <a:xfrm>
            <a:off x="3729823" y="2097210"/>
            <a:ext cx="11685142" cy="6574652"/>
          </a:xfrm>
          <a:custGeom>
            <a:avLst/>
            <a:gdLst/>
            <a:ahLst/>
            <a:cxnLst/>
            <a:rect l="l" t="t" r="r" b="b"/>
            <a:pathLst>
              <a:path w="11685142" h="6574652">
                <a:moveTo>
                  <a:pt x="0" y="0"/>
                </a:moveTo>
                <a:lnTo>
                  <a:pt x="11685142" y="0"/>
                </a:lnTo>
                <a:lnTo>
                  <a:pt x="11685142" y="6574652"/>
                </a:lnTo>
                <a:lnTo>
                  <a:pt x="0" y="6574652"/>
                </a:lnTo>
                <a:lnTo>
                  <a:pt x="0" y="0"/>
                </a:lnTo>
                <a:close/>
              </a:path>
            </a:pathLst>
          </a:custGeom>
          <a:blipFill>
            <a:blip r:embed="rId2"/>
            <a:stretch>
              <a:fillRect/>
            </a:stretch>
          </a:blipFill>
        </p:spPr>
      </p:sp>
      <p:sp>
        <p:nvSpPr>
          <p:cNvPr id="3" name="TextBox 3"/>
          <p:cNvSpPr txBox="1"/>
          <p:nvPr/>
        </p:nvSpPr>
        <p:spPr>
          <a:xfrm>
            <a:off x="5518648" y="460375"/>
            <a:ext cx="7250704" cy="1174750"/>
          </a:xfrm>
          <a:prstGeom prst="rect">
            <a:avLst/>
          </a:prstGeom>
        </p:spPr>
        <p:txBody>
          <a:bodyPr lIns="0" tIns="0" rIns="0" bIns="0" rtlCol="0" anchor="t">
            <a:spAutoFit/>
          </a:bodyPr>
          <a:lstStyle/>
          <a:p>
            <a:pPr algn="ctr">
              <a:lnSpc>
                <a:spcPts val="9200"/>
              </a:lnSpc>
            </a:pPr>
            <a:r>
              <a:rPr lang="en-US" sz="8000">
                <a:solidFill>
                  <a:srgbClr val="FFFFFF"/>
                </a:solidFill>
                <a:latin typeface="Oswald"/>
              </a:rPr>
              <a:t>ROOT - LINUX</a:t>
            </a:r>
          </a:p>
        </p:txBody>
      </p:sp>
      <p:grpSp>
        <p:nvGrpSpPr>
          <p:cNvPr id="4" name="Group 4"/>
          <p:cNvGrpSpPr/>
          <p:nvPr/>
        </p:nvGrpSpPr>
        <p:grpSpPr>
          <a:xfrm>
            <a:off x="307572" y="9474451"/>
            <a:ext cx="16951728" cy="812549"/>
            <a:chOff x="0" y="0"/>
            <a:chExt cx="22602304" cy="1083399"/>
          </a:xfrm>
        </p:grpSpPr>
        <p:sp>
          <p:nvSpPr>
            <p:cNvPr id="5" name="TextBox 5"/>
            <p:cNvSpPr txBox="1"/>
            <p:nvPr/>
          </p:nvSpPr>
          <p:spPr>
            <a:xfrm>
              <a:off x="0" y="36707"/>
              <a:ext cx="8024212" cy="1046692"/>
            </a:xfrm>
            <a:prstGeom prst="rect">
              <a:avLst/>
            </a:prstGeom>
          </p:spPr>
          <p:txBody>
            <a:bodyPr lIns="0" tIns="0" rIns="0" bIns="0" rtlCol="0" anchor="t">
              <a:spAutoFit/>
            </a:bodyPr>
            <a:lstStyle/>
            <a:p>
              <a:pPr>
                <a:lnSpc>
                  <a:spcPts val="2949"/>
                </a:lnSpc>
              </a:pPr>
              <a:r>
                <a:rPr lang="en-US" sz="2499" spc="117">
                  <a:solidFill>
                    <a:srgbClr val="FFFFFF"/>
                  </a:solidFill>
                  <a:latin typeface="Lato Heavy"/>
                </a:rPr>
                <a:t>SANTIAGO ALEJANDRO ALDO</a:t>
              </a:r>
            </a:p>
            <a:p>
              <a:pPr>
                <a:lnSpc>
                  <a:spcPts val="2949"/>
                </a:lnSpc>
              </a:pPr>
              <a:r>
                <a:rPr lang="en-US" sz="2499" spc="117">
                  <a:solidFill>
                    <a:srgbClr val="FFFFFF"/>
                  </a:solidFill>
                  <a:latin typeface="Lato Heavy"/>
                </a:rPr>
                <a:t>MARTINEZ LICEA CHRISTIAN JAIR</a:t>
              </a:r>
            </a:p>
          </p:txBody>
        </p:sp>
        <p:sp>
          <p:nvSpPr>
            <p:cNvPr id="6" name="TextBox 6"/>
            <p:cNvSpPr txBox="1"/>
            <p:nvPr/>
          </p:nvSpPr>
          <p:spPr>
            <a:xfrm>
              <a:off x="14483435" y="-57150"/>
              <a:ext cx="8118869" cy="645249"/>
            </a:xfrm>
            <a:prstGeom prst="rect">
              <a:avLst/>
            </a:prstGeom>
          </p:spPr>
          <p:txBody>
            <a:bodyPr lIns="0" tIns="0" rIns="0" bIns="0" rtlCol="0" anchor="t">
              <a:spAutoFit/>
            </a:bodyPr>
            <a:lstStyle/>
            <a:p>
              <a:pPr algn="ctr">
                <a:lnSpc>
                  <a:spcPts val="3443"/>
                </a:lnSpc>
                <a:spcBef>
                  <a:spcPct val="0"/>
                </a:spcBef>
              </a:pPr>
              <a:r>
                <a:rPr lang="en-US" sz="2918" spc="137">
                  <a:solidFill>
                    <a:srgbClr val="FFFFFF"/>
                  </a:solidFill>
                  <a:latin typeface="Lato Heavy"/>
                </a:rPr>
                <a:t>ESTRUCTURA DE DIRECTORIOS </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2232"/>
        </a:solidFill>
        <a:effectLst/>
      </p:bgPr>
    </p:bg>
    <p:spTree>
      <p:nvGrpSpPr>
        <p:cNvPr id="1" name=""/>
        <p:cNvGrpSpPr/>
        <p:nvPr/>
      </p:nvGrpSpPr>
      <p:grpSpPr>
        <a:xfrm>
          <a:off x="0" y="0"/>
          <a:ext cx="0" cy="0"/>
          <a:chOff x="0" y="0"/>
          <a:chExt cx="0" cy="0"/>
        </a:xfrm>
      </p:grpSpPr>
      <p:grpSp>
        <p:nvGrpSpPr>
          <p:cNvPr id="2" name="Group 2"/>
          <p:cNvGrpSpPr/>
          <p:nvPr/>
        </p:nvGrpSpPr>
        <p:grpSpPr>
          <a:xfrm>
            <a:off x="1216775" y="2177138"/>
            <a:ext cx="7169397" cy="6666605"/>
            <a:chOff x="0" y="0"/>
            <a:chExt cx="1888236" cy="1755814"/>
          </a:xfrm>
        </p:grpSpPr>
        <p:sp>
          <p:nvSpPr>
            <p:cNvPr id="3" name="Freeform 3"/>
            <p:cNvSpPr/>
            <p:nvPr/>
          </p:nvSpPr>
          <p:spPr>
            <a:xfrm>
              <a:off x="0" y="0"/>
              <a:ext cx="1888236" cy="1755814"/>
            </a:xfrm>
            <a:custGeom>
              <a:avLst/>
              <a:gdLst/>
              <a:ahLst/>
              <a:cxnLst/>
              <a:rect l="l" t="t" r="r" b="b"/>
              <a:pathLst>
                <a:path w="1888236" h="1755814">
                  <a:moveTo>
                    <a:pt x="0" y="0"/>
                  </a:moveTo>
                  <a:lnTo>
                    <a:pt x="1888236" y="0"/>
                  </a:lnTo>
                  <a:lnTo>
                    <a:pt x="1888236" y="1755814"/>
                  </a:lnTo>
                  <a:lnTo>
                    <a:pt x="0" y="1755814"/>
                  </a:lnTo>
                  <a:close/>
                </a:path>
              </a:pathLst>
            </a:custGeom>
            <a:solidFill>
              <a:srgbClr val="000000">
                <a:alpha val="0"/>
              </a:srgbClr>
            </a:solidFill>
            <a:ln w="114300">
              <a:solidFill>
                <a:srgbClr val="1D4DBA"/>
              </a:solidFill>
            </a:ln>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949"/>
                </a:lnSpc>
              </a:pPr>
              <a:endParaRPr/>
            </a:p>
          </p:txBody>
        </p:sp>
      </p:grpSp>
      <p:grpSp>
        <p:nvGrpSpPr>
          <p:cNvPr id="5" name="Group 5"/>
          <p:cNvGrpSpPr/>
          <p:nvPr/>
        </p:nvGrpSpPr>
        <p:grpSpPr>
          <a:xfrm>
            <a:off x="10089903" y="2177138"/>
            <a:ext cx="7169397" cy="6666605"/>
            <a:chOff x="0" y="0"/>
            <a:chExt cx="1888236" cy="1755814"/>
          </a:xfrm>
        </p:grpSpPr>
        <p:sp>
          <p:nvSpPr>
            <p:cNvPr id="6" name="Freeform 6"/>
            <p:cNvSpPr/>
            <p:nvPr/>
          </p:nvSpPr>
          <p:spPr>
            <a:xfrm>
              <a:off x="0" y="0"/>
              <a:ext cx="1888236" cy="1755814"/>
            </a:xfrm>
            <a:custGeom>
              <a:avLst/>
              <a:gdLst/>
              <a:ahLst/>
              <a:cxnLst/>
              <a:rect l="l" t="t" r="r" b="b"/>
              <a:pathLst>
                <a:path w="1888236" h="1755814">
                  <a:moveTo>
                    <a:pt x="0" y="0"/>
                  </a:moveTo>
                  <a:lnTo>
                    <a:pt x="1888236" y="0"/>
                  </a:lnTo>
                  <a:lnTo>
                    <a:pt x="1888236" y="1755814"/>
                  </a:lnTo>
                  <a:lnTo>
                    <a:pt x="0" y="1755814"/>
                  </a:lnTo>
                  <a:close/>
                </a:path>
              </a:pathLst>
            </a:custGeom>
            <a:solidFill>
              <a:srgbClr val="000000">
                <a:alpha val="0"/>
              </a:srgbClr>
            </a:solidFill>
            <a:ln w="114300">
              <a:solidFill>
                <a:srgbClr val="C4142B"/>
              </a:solidFill>
            </a:ln>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949"/>
                </a:lnSpc>
              </a:pPr>
              <a:endParaRPr/>
            </a:p>
          </p:txBody>
        </p:sp>
      </p:grpSp>
      <p:sp>
        <p:nvSpPr>
          <p:cNvPr id="8" name="Freeform 8"/>
          <p:cNvSpPr/>
          <p:nvPr/>
        </p:nvSpPr>
        <p:spPr>
          <a:xfrm>
            <a:off x="3530770" y="1462230"/>
            <a:ext cx="2541407" cy="2550973"/>
          </a:xfrm>
          <a:custGeom>
            <a:avLst/>
            <a:gdLst/>
            <a:ahLst/>
            <a:cxnLst/>
            <a:rect l="l" t="t" r="r" b="b"/>
            <a:pathLst>
              <a:path w="2541407" h="2550973">
                <a:moveTo>
                  <a:pt x="0" y="0"/>
                </a:moveTo>
                <a:lnTo>
                  <a:pt x="2541407" y="0"/>
                </a:lnTo>
                <a:lnTo>
                  <a:pt x="2541407" y="2550973"/>
                </a:lnTo>
                <a:lnTo>
                  <a:pt x="0" y="2550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2289624" y="1151196"/>
            <a:ext cx="2769954" cy="2862007"/>
          </a:xfrm>
          <a:custGeom>
            <a:avLst/>
            <a:gdLst/>
            <a:ahLst/>
            <a:cxnLst/>
            <a:rect l="l" t="t" r="r" b="b"/>
            <a:pathLst>
              <a:path w="2769954" h="2862007">
                <a:moveTo>
                  <a:pt x="0" y="0"/>
                </a:moveTo>
                <a:lnTo>
                  <a:pt x="2769955" y="0"/>
                </a:lnTo>
                <a:lnTo>
                  <a:pt x="2769955" y="2862007"/>
                </a:lnTo>
                <a:lnTo>
                  <a:pt x="0" y="28620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3818965" y="287480"/>
            <a:ext cx="10650070" cy="1174750"/>
          </a:xfrm>
          <a:prstGeom prst="rect">
            <a:avLst/>
          </a:prstGeom>
        </p:spPr>
        <p:txBody>
          <a:bodyPr lIns="0" tIns="0" rIns="0" bIns="0" rtlCol="0" anchor="t">
            <a:spAutoFit/>
          </a:bodyPr>
          <a:lstStyle/>
          <a:p>
            <a:pPr algn="ctr">
              <a:lnSpc>
                <a:spcPts val="9200"/>
              </a:lnSpc>
            </a:pPr>
            <a:r>
              <a:rPr lang="en-US" sz="8000">
                <a:solidFill>
                  <a:srgbClr val="FFFFFF"/>
                </a:solidFill>
                <a:latin typeface="Oswald"/>
              </a:rPr>
              <a:t>SUBDIRECTORIOS COMUNES</a:t>
            </a:r>
          </a:p>
        </p:txBody>
      </p:sp>
      <p:grpSp>
        <p:nvGrpSpPr>
          <p:cNvPr id="11" name="Group 11"/>
          <p:cNvGrpSpPr/>
          <p:nvPr/>
        </p:nvGrpSpPr>
        <p:grpSpPr>
          <a:xfrm>
            <a:off x="668136" y="9258300"/>
            <a:ext cx="16951728" cy="812549"/>
            <a:chOff x="0" y="0"/>
            <a:chExt cx="22602304" cy="1083399"/>
          </a:xfrm>
        </p:grpSpPr>
        <p:sp>
          <p:nvSpPr>
            <p:cNvPr id="12" name="TextBox 12"/>
            <p:cNvSpPr txBox="1"/>
            <p:nvPr/>
          </p:nvSpPr>
          <p:spPr>
            <a:xfrm>
              <a:off x="0" y="36707"/>
              <a:ext cx="8024212" cy="1046692"/>
            </a:xfrm>
            <a:prstGeom prst="rect">
              <a:avLst/>
            </a:prstGeom>
          </p:spPr>
          <p:txBody>
            <a:bodyPr lIns="0" tIns="0" rIns="0" bIns="0" rtlCol="0" anchor="t">
              <a:spAutoFit/>
            </a:bodyPr>
            <a:lstStyle/>
            <a:p>
              <a:pPr>
                <a:lnSpc>
                  <a:spcPts val="2949"/>
                </a:lnSpc>
              </a:pPr>
              <a:r>
                <a:rPr lang="en-US" sz="2499" spc="117">
                  <a:solidFill>
                    <a:srgbClr val="FFFFFF"/>
                  </a:solidFill>
                  <a:latin typeface="Lato Heavy"/>
                </a:rPr>
                <a:t>SANTIAGO ALEJANDRO ALDO</a:t>
              </a:r>
            </a:p>
            <a:p>
              <a:pPr>
                <a:lnSpc>
                  <a:spcPts val="2949"/>
                </a:lnSpc>
              </a:pPr>
              <a:r>
                <a:rPr lang="en-US" sz="2499" spc="117">
                  <a:solidFill>
                    <a:srgbClr val="FFFFFF"/>
                  </a:solidFill>
                  <a:latin typeface="Lato Heavy"/>
                </a:rPr>
                <a:t>MARTINEZ LICEA CHRISTIAN JAIR</a:t>
              </a:r>
            </a:p>
          </p:txBody>
        </p:sp>
        <p:sp>
          <p:nvSpPr>
            <p:cNvPr id="13" name="TextBox 13"/>
            <p:cNvSpPr txBox="1"/>
            <p:nvPr/>
          </p:nvSpPr>
          <p:spPr>
            <a:xfrm>
              <a:off x="14483435" y="-57150"/>
              <a:ext cx="8118869" cy="645249"/>
            </a:xfrm>
            <a:prstGeom prst="rect">
              <a:avLst/>
            </a:prstGeom>
          </p:spPr>
          <p:txBody>
            <a:bodyPr lIns="0" tIns="0" rIns="0" bIns="0" rtlCol="0" anchor="t">
              <a:spAutoFit/>
            </a:bodyPr>
            <a:lstStyle/>
            <a:p>
              <a:pPr algn="ctr">
                <a:lnSpc>
                  <a:spcPts val="3443"/>
                </a:lnSpc>
                <a:spcBef>
                  <a:spcPct val="0"/>
                </a:spcBef>
              </a:pPr>
              <a:r>
                <a:rPr lang="en-US" sz="2918" spc="137">
                  <a:solidFill>
                    <a:srgbClr val="FFFFFF"/>
                  </a:solidFill>
                  <a:latin typeface="Lato Heavy"/>
                </a:rPr>
                <a:t>ESTRUCTURA DE DIRECTORIOS </a:t>
              </a:r>
            </a:p>
          </p:txBody>
        </p:sp>
      </p:grpSp>
      <p:sp>
        <p:nvSpPr>
          <p:cNvPr id="14" name="TextBox 14"/>
          <p:cNvSpPr txBox="1"/>
          <p:nvPr/>
        </p:nvSpPr>
        <p:spPr>
          <a:xfrm>
            <a:off x="1216775" y="4348418"/>
            <a:ext cx="7169397" cy="4064000"/>
          </a:xfrm>
          <a:prstGeom prst="rect">
            <a:avLst/>
          </a:prstGeom>
        </p:spPr>
        <p:txBody>
          <a:bodyPr lIns="0" tIns="0" rIns="0" bIns="0" rtlCol="0" anchor="t">
            <a:spAutoFit/>
          </a:bodyPr>
          <a:lstStyle/>
          <a:p>
            <a:pPr marL="539748" lvl="1" indent="-269874">
              <a:lnSpc>
                <a:spcPts val="2949"/>
              </a:lnSpc>
              <a:buFont typeface="Arial"/>
              <a:buChar char="•"/>
            </a:pPr>
            <a:r>
              <a:rPr lang="en-US" sz="2499" spc="117">
                <a:solidFill>
                  <a:srgbClr val="FFFFFF"/>
                </a:solidFill>
                <a:latin typeface="Cardo Bold"/>
              </a:rPr>
              <a:t>PROGRAM FILES</a:t>
            </a:r>
            <a:r>
              <a:rPr lang="en-US" sz="2499" spc="117">
                <a:solidFill>
                  <a:srgbClr val="FFFFFF"/>
                </a:solidFill>
                <a:latin typeface="Cardo"/>
              </a:rPr>
              <a:t>: DONDE SE INSTALAN LAS APLICACIONES Y PROGRAMAS EN WINDOWS.</a:t>
            </a:r>
          </a:p>
          <a:p>
            <a:pPr>
              <a:lnSpc>
                <a:spcPts val="2949"/>
              </a:lnSpc>
            </a:pPr>
            <a:endParaRPr lang="en-US" sz="2499" spc="117">
              <a:solidFill>
                <a:srgbClr val="FFFFFF"/>
              </a:solidFill>
              <a:latin typeface="Cardo"/>
            </a:endParaRPr>
          </a:p>
          <a:p>
            <a:pPr marL="539748" lvl="1" indent="-269874">
              <a:lnSpc>
                <a:spcPts val="2949"/>
              </a:lnSpc>
              <a:buFont typeface="Arial"/>
              <a:buChar char="•"/>
            </a:pPr>
            <a:r>
              <a:rPr lang="en-US" sz="2499" spc="117">
                <a:solidFill>
                  <a:srgbClr val="FFFFFF"/>
                </a:solidFill>
                <a:latin typeface="Cardo Bold"/>
              </a:rPr>
              <a:t>USERS:</a:t>
            </a:r>
            <a:r>
              <a:rPr lang="en-US" sz="2499" spc="117">
                <a:solidFill>
                  <a:srgbClr val="FFFFFF"/>
                </a:solidFill>
                <a:latin typeface="Cardo"/>
              </a:rPr>
              <a:t> DIRECTORIO PRINCIPAL DE LOS PERFILES DE USUARIO EN WINDOWS. </a:t>
            </a:r>
          </a:p>
          <a:p>
            <a:pPr>
              <a:lnSpc>
                <a:spcPts val="2831"/>
              </a:lnSpc>
            </a:pPr>
            <a:endParaRPr lang="en-US" sz="2499" spc="117">
              <a:solidFill>
                <a:srgbClr val="FFFFFF"/>
              </a:solidFill>
              <a:latin typeface="Cardo"/>
            </a:endParaRPr>
          </a:p>
          <a:p>
            <a:pPr marL="539748" lvl="1" indent="-269874">
              <a:lnSpc>
                <a:spcPts val="2949"/>
              </a:lnSpc>
              <a:buFont typeface="Arial"/>
              <a:buChar char="•"/>
            </a:pPr>
            <a:r>
              <a:rPr lang="en-US" sz="2499" spc="117">
                <a:solidFill>
                  <a:srgbClr val="FFFFFF"/>
                </a:solidFill>
                <a:latin typeface="Cardo Bold"/>
              </a:rPr>
              <a:t>SYSTEM32</a:t>
            </a:r>
            <a:r>
              <a:rPr lang="en-US" sz="2499" spc="117">
                <a:solidFill>
                  <a:srgbClr val="FFFFFF"/>
                </a:solidFill>
                <a:latin typeface="Cardo"/>
              </a:rPr>
              <a:t>: CONTIENE ARCHIVOS EJECUTABLES ESENCIALES DEL SISTEMA USADAS POR WINDOWS</a:t>
            </a:r>
          </a:p>
        </p:txBody>
      </p:sp>
      <p:sp>
        <p:nvSpPr>
          <p:cNvPr id="15" name="TextBox 15"/>
          <p:cNvSpPr txBox="1"/>
          <p:nvPr/>
        </p:nvSpPr>
        <p:spPr>
          <a:xfrm>
            <a:off x="10089903" y="4348418"/>
            <a:ext cx="7169397" cy="4149979"/>
          </a:xfrm>
          <a:prstGeom prst="rect">
            <a:avLst/>
          </a:prstGeom>
        </p:spPr>
        <p:txBody>
          <a:bodyPr lIns="0" tIns="0" rIns="0" bIns="0" rtlCol="0" anchor="t">
            <a:spAutoFit/>
          </a:bodyPr>
          <a:lstStyle/>
          <a:p>
            <a:pPr marL="561337" lvl="1" indent="-280669">
              <a:lnSpc>
                <a:spcPts val="3067"/>
              </a:lnSpc>
              <a:buFont typeface="Arial"/>
              <a:buChar char="•"/>
            </a:pPr>
            <a:r>
              <a:rPr lang="en-US" sz="2599" spc="122">
                <a:solidFill>
                  <a:srgbClr val="FFFFFF"/>
                </a:solidFill>
                <a:latin typeface="Cardo Bold"/>
              </a:rPr>
              <a:t>BIN:</a:t>
            </a:r>
            <a:r>
              <a:rPr lang="en-US" sz="2599" spc="122">
                <a:solidFill>
                  <a:srgbClr val="FFFFFF"/>
                </a:solidFill>
                <a:latin typeface="Cardo"/>
              </a:rPr>
              <a:t> DIRECTORIO QUE CONTIENE COMANDOS Y PROGRAMAS BÁSICOS DEL SISTEMA</a:t>
            </a:r>
          </a:p>
          <a:p>
            <a:pPr>
              <a:lnSpc>
                <a:spcPts val="2949"/>
              </a:lnSpc>
            </a:pPr>
            <a:endParaRPr lang="en-US" sz="2599" spc="122">
              <a:solidFill>
                <a:srgbClr val="FFFFFF"/>
              </a:solidFill>
              <a:latin typeface="Cardo"/>
            </a:endParaRPr>
          </a:p>
          <a:p>
            <a:pPr marL="561337" lvl="1" indent="-280669">
              <a:lnSpc>
                <a:spcPts val="3067"/>
              </a:lnSpc>
              <a:buFont typeface="Arial"/>
              <a:buChar char="•"/>
            </a:pPr>
            <a:r>
              <a:rPr lang="en-US" sz="2599" spc="122">
                <a:solidFill>
                  <a:srgbClr val="FFFFFF"/>
                </a:solidFill>
                <a:latin typeface="Cardo Bold"/>
              </a:rPr>
              <a:t>HOME</a:t>
            </a:r>
            <a:r>
              <a:rPr lang="en-US" sz="2599" spc="122">
                <a:solidFill>
                  <a:srgbClr val="FFFFFF"/>
                </a:solidFill>
                <a:latin typeface="Cardo"/>
              </a:rPr>
              <a:t>: DIRECTORIO PRINCIPAL DE LOS USUARIOS EN LINUX</a:t>
            </a:r>
          </a:p>
          <a:p>
            <a:pPr>
              <a:lnSpc>
                <a:spcPts val="2831"/>
              </a:lnSpc>
            </a:pPr>
            <a:endParaRPr lang="en-US" sz="2599" spc="122">
              <a:solidFill>
                <a:srgbClr val="FFFFFF"/>
              </a:solidFill>
              <a:latin typeface="Cardo"/>
            </a:endParaRPr>
          </a:p>
          <a:p>
            <a:pPr marL="561337" lvl="1" indent="-280669">
              <a:lnSpc>
                <a:spcPts val="3067"/>
              </a:lnSpc>
              <a:buFont typeface="Arial"/>
              <a:buChar char="•"/>
            </a:pPr>
            <a:r>
              <a:rPr lang="en-US" sz="2599" spc="122">
                <a:solidFill>
                  <a:srgbClr val="FFFFFF"/>
                </a:solidFill>
                <a:latin typeface="Cardo Bold"/>
              </a:rPr>
              <a:t>VAR</a:t>
            </a:r>
            <a:r>
              <a:rPr lang="en-US" sz="2599" spc="122">
                <a:solidFill>
                  <a:srgbClr val="FFFFFF"/>
                </a:solidFill>
                <a:latin typeface="Cardo"/>
              </a:rPr>
              <a:t>: DIRECTORIO QUE ALMACENA DATOS VARIABLES DEL SISTEMA</a:t>
            </a:r>
          </a:p>
          <a:p>
            <a:pPr>
              <a:lnSpc>
                <a:spcPts val="3067"/>
              </a:lnSpc>
            </a:pPr>
            <a:endParaRPr lang="en-US" sz="2599" spc="122">
              <a:solidFill>
                <a:srgbClr val="FFFFFF"/>
              </a:solidFill>
              <a:latin typeface="Cardo"/>
            </a:endParaRPr>
          </a:p>
          <a:p>
            <a:pPr marL="561337" lvl="1" indent="-280669">
              <a:lnSpc>
                <a:spcPts val="3067"/>
              </a:lnSpc>
              <a:buFont typeface="Arial"/>
              <a:buChar char="•"/>
            </a:pPr>
            <a:r>
              <a:rPr lang="en-US" sz="2599" spc="122">
                <a:solidFill>
                  <a:srgbClr val="FFFFFF"/>
                </a:solidFill>
                <a:latin typeface="Cardo Bold"/>
              </a:rPr>
              <a:t>BOOT: </a:t>
            </a:r>
            <a:r>
              <a:rPr lang="en-US" sz="2599" spc="122">
                <a:solidFill>
                  <a:srgbClr val="FFFFFF"/>
                </a:solidFill>
                <a:latin typeface="Cardo"/>
              </a:rPr>
              <a:t>ARCHIVOS DE ARRANQUE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2232"/>
        </a:solidFill>
        <a:effectLst/>
      </p:bgPr>
    </p:bg>
    <p:spTree>
      <p:nvGrpSpPr>
        <p:cNvPr id="1" name=""/>
        <p:cNvGrpSpPr/>
        <p:nvPr/>
      </p:nvGrpSpPr>
      <p:grpSpPr>
        <a:xfrm>
          <a:off x="0" y="0"/>
          <a:ext cx="0" cy="0"/>
          <a:chOff x="0" y="0"/>
          <a:chExt cx="0" cy="0"/>
        </a:xfrm>
      </p:grpSpPr>
      <p:sp>
        <p:nvSpPr>
          <p:cNvPr id="2" name="Freeform 2"/>
          <p:cNvSpPr/>
          <p:nvPr/>
        </p:nvSpPr>
        <p:spPr>
          <a:xfrm>
            <a:off x="2508197" y="4241676"/>
            <a:ext cx="1962638" cy="1970026"/>
          </a:xfrm>
          <a:custGeom>
            <a:avLst/>
            <a:gdLst/>
            <a:ahLst/>
            <a:cxnLst/>
            <a:rect l="l" t="t" r="r" b="b"/>
            <a:pathLst>
              <a:path w="1962638" h="1970026">
                <a:moveTo>
                  <a:pt x="0" y="0"/>
                </a:moveTo>
                <a:lnTo>
                  <a:pt x="1962638" y="0"/>
                </a:lnTo>
                <a:lnTo>
                  <a:pt x="1962638" y="1970026"/>
                </a:lnTo>
                <a:lnTo>
                  <a:pt x="0" y="19700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770598" y="3998382"/>
            <a:ext cx="2142131" cy="2213319"/>
          </a:xfrm>
          <a:custGeom>
            <a:avLst/>
            <a:gdLst/>
            <a:ahLst/>
            <a:cxnLst/>
            <a:rect l="l" t="t" r="r" b="b"/>
            <a:pathLst>
              <a:path w="2142131" h="2213319">
                <a:moveTo>
                  <a:pt x="0" y="0"/>
                </a:moveTo>
                <a:lnTo>
                  <a:pt x="2142130" y="0"/>
                </a:lnTo>
                <a:lnTo>
                  <a:pt x="2142130" y="2213320"/>
                </a:lnTo>
                <a:lnTo>
                  <a:pt x="0" y="2213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260790" y="6840752"/>
            <a:ext cx="1755291" cy="1743362"/>
          </a:xfrm>
          <a:custGeom>
            <a:avLst/>
            <a:gdLst/>
            <a:ahLst/>
            <a:cxnLst/>
            <a:rect l="l" t="t" r="r" b="b"/>
            <a:pathLst>
              <a:path w="1755291" h="1743362">
                <a:moveTo>
                  <a:pt x="0" y="0"/>
                </a:moveTo>
                <a:lnTo>
                  <a:pt x="1755291" y="0"/>
                </a:lnTo>
                <a:lnTo>
                  <a:pt x="1755291" y="1743362"/>
                </a:lnTo>
                <a:lnTo>
                  <a:pt x="0" y="1743362"/>
                </a:lnTo>
                <a:lnTo>
                  <a:pt x="0" y="0"/>
                </a:lnTo>
                <a:close/>
              </a:path>
            </a:pathLst>
          </a:custGeom>
          <a:blipFill>
            <a:blip r:embed="rId6"/>
            <a:stretch>
              <a:fillRect/>
            </a:stretch>
          </a:blipFill>
        </p:spPr>
      </p:sp>
      <p:sp>
        <p:nvSpPr>
          <p:cNvPr id="5" name="TextBox 5"/>
          <p:cNvSpPr txBox="1"/>
          <p:nvPr/>
        </p:nvSpPr>
        <p:spPr>
          <a:xfrm>
            <a:off x="4302615" y="460375"/>
            <a:ext cx="9682771" cy="1174750"/>
          </a:xfrm>
          <a:prstGeom prst="rect">
            <a:avLst/>
          </a:prstGeom>
        </p:spPr>
        <p:txBody>
          <a:bodyPr lIns="0" tIns="0" rIns="0" bIns="0" rtlCol="0" anchor="t">
            <a:spAutoFit/>
          </a:bodyPr>
          <a:lstStyle/>
          <a:p>
            <a:pPr algn="ctr">
              <a:lnSpc>
                <a:spcPts val="9200"/>
              </a:lnSpc>
            </a:pPr>
            <a:r>
              <a:rPr lang="en-US" sz="8000">
                <a:solidFill>
                  <a:srgbClr val="FFFFFF"/>
                </a:solidFill>
                <a:latin typeface="Oswald"/>
              </a:rPr>
              <a:t>SISTEMAS DE ARCHIVOS</a:t>
            </a:r>
          </a:p>
        </p:txBody>
      </p:sp>
      <p:grpSp>
        <p:nvGrpSpPr>
          <p:cNvPr id="6" name="Group 6"/>
          <p:cNvGrpSpPr/>
          <p:nvPr/>
        </p:nvGrpSpPr>
        <p:grpSpPr>
          <a:xfrm>
            <a:off x="307572" y="9474451"/>
            <a:ext cx="16951728" cy="812549"/>
            <a:chOff x="0" y="0"/>
            <a:chExt cx="22602304" cy="1083399"/>
          </a:xfrm>
        </p:grpSpPr>
        <p:sp>
          <p:nvSpPr>
            <p:cNvPr id="7" name="TextBox 7"/>
            <p:cNvSpPr txBox="1"/>
            <p:nvPr/>
          </p:nvSpPr>
          <p:spPr>
            <a:xfrm>
              <a:off x="0" y="36707"/>
              <a:ext cx="8024212" cy="1046692"/>
            </a:xfrm>
            <a:prstGeom prst="rect">
              <a:avLst/>
            </a:prstGeom>
          </p:spPr>
          <p:txBody>
            <a:bodyPr lIns="0" tIns="0" rIns="0" bIns="0" rtlCol="0" anchor="t">
              <a:spAutoFit/>
            </a:bodyPr>
            <a:lstStyle/>
            <a:p>
              <a:pPr>
                <a:lnSpc>
                  <a:spcPts val="2949"/>
                </a:lnSpc>
              </a:pPr>
              <a:r>
                <a:rPr lang="en-US" sz="2499" spc="117">
                  <a:solidFill>
                    <a:srgbClr val="FFFFFF"/>
                  </a:solidFill>
                  <a:latin typeface="Lato Heavy"/>
                </a:rPr>
                <a:t>SANTIAGO ALEJANDRO ALDO</a:t>
              </a:r>
            </a:p>
            <a:p>
              <a:pPr>
                <a:lnSpc>
                  <a:spcPts val="2949"/>
                </a:lnSpc>
              </a:pPr>
              <a:r>
                <a:rPr lang="en-US" sz="2499" spc="117">
                  <a:solidFill>
                    <a:srgbClr val="FFFFFF"/>
                  </a:solidFill>
                  <a:latin typeface="Lato Heavy"/>
                </a:rPr>
                <a:t>MARTINEZ LICEA CHRISTIAN JAIR</a:t>
              </a:r>
            </a:p>
          </p:txBody>
        </p:sp>
        <p:sp>
          <p:nvSpPr>
            <p:cNvPr id="8" name="TextBox 8"/>
            <p:cNvSpPr txBox="1"/>
            <p:nvPr/>
          </p:nvSpPr>
          <p:spPr>
            <a:xfrm>
              <a:off x="14483435" y="-57150"/>
              <a:ext cx="8118869" cy="645249"/>
            </a:xfrm>
            <a:prstGeom prst="rect">
              <a:avLst/>
            </a:prstGeom>
          </p:spPr>
          <p:txBody>
            <a:bodyPr lIns="0" tIns="0" rIns="0" bIns="0" rtlCol="0" anchor="t">
              <a:spAutoFit/>
            </a:bodyPr>
            <a:lstStyle/>
            <a:p>
              <a:pPr algn="ctr">
                <a:lnSpc>
                  <a:spcPts val="3443"/>
                </a:lnSpc>
                <a:spcBef>
                  <a:spcPct val="0"/>
                </a:spcBef>
              </a:pPr>
              <a:r>
                <a:rPr lang="en-US" sz="2918" spc="137">
                  <a:solidFill>
                    <a:srgbClr val="FFFFFF"/>
                  </a:solidFill>
                  <a:latin typeface="Lato Heavy"/>
                </a:rPr>
                <a:t>ESTRUCTURA DE DIRECTORIOS </a:t>
              </a:r>
            </a:p>
          </p:txBody>
        </p:sp>
      </p:grpSp>
      <p:sp>
        <p:nvSpPr>
          <p:cNvPr id="9" name="TextBox 9"/>
          <p:cNvSpPr txBox="1"/>
          <p:nvPr/>
        </p:nvSpPr>
        <p:spPr>
          <a:xfrm>
            <a:off x="1028700" y="2187630"/>
            <a:ext cx="15994119" cy="1350391"/>
          </a:xfrm>
          <a:prstGeom prst="rect">
            <a:avLst/>
          </a:prstGeom>
        </p:spPr>
        <p:txBody>
          <a:bodyPr lIns="0" tIns="0" rIns="0" bIns="0" rtlCol="0" anchor="t">
            <a:spAutoFit/>
          </a:bodyPr>
          <a:lstStyle/>
          <a:p>
            <a:pPr algn="ctr">
              <a:lnSpc>
                <a:spcPts val="3421"/>
              </a:lnSpc>
              <a:spcBef>
                <a:spcPct val="0"/>
              </a:spcBef>
            </a:pPr>
            <a:r>
              <a:rPr lang="en-US" sz="2899" spc="136">
                <a:solidFill>
                  <a:srgbClr val="FFFFFF"/>
                </a:solidFill>
                <a:latin typeface="Lato Heavy"/>
              </a:rPr>
              <a:t>UN SISTEMA DE ARCHIVOS ES UNA ESTRUCTURA LÓGICA UTILIZADA POR UN SISTEMA OPERATIVO PARA ORGANIZAR Y ADMINISTRAR ARCHIVOS Y DIRECTORIOS EN UN MEDIO DE ALMACENAMIENTO</a:t>
            </a:r>
          </a:p>
        </p:txBody>
      </p:sp>
      <p:sp>
        <p:nvSpPr>
          <p:cNvPr id="10" name="TextBox 10"/>
          <p:cNvSpPr txBox="1"/>
          <p:nvPr/>
        </p:nvSpPr>
        <p:spPr>
          <a:xfrm>
            <a:off x="12290828" y="4917825"/>
            <a:ext cx="1694557"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Open Sans Extra Bold"/>
              </a:rPr>
              <a:t>Ext4</a:t>
            </a:r>
          </a:p>
        </p:txBody>
      </p:sp>
      <p:sp>
        <p:nvSpPr>
          <p:cNvPr id="11" name="TextBox 11"/>
          <p:cNvSpPr txBox="1"/>
          <p:nvPr/>
        </p:nvSpPr>
        <p:spPr>
          <a:xfrm>
            <a:off x="4743688" y="4927350"/>
            <a:ext cx="1780877" cy="541528"/>
          </a:xfrm>
          <a:prstGeom prst="rect">
            <a:avLst/>
          </a:prstGeom>
        </p:spPr>
        <p:txBody>
          <a:bodyPr lIns="0" tIns="0" rIns="0" bIns="0" rtlCol="0" anchor="t">
            <a:spAutoFit/>
          </a:bodyPr>
          <a:lstStyle/>
          <a:p>
            <a:pPr marL="690874" lvl="1" indent="-345437" algn="ctr">
              <a:lnSpc>
                <a:spcPts val="3775"/>
              </a:lnSpc>
              <a:buFont typeface="Arial"/>
              <a:buChar char="•"/>
            </a:pPr>
            <a:r>
              <a:rPr lang="en-US" sz="3199" spc="150">
                <a:solidFill>
                  <a:srgbClr val="FFFFFF"/>
                </a:solidFill>
                <a:latin typeface="Lato Heavy"/>
              </a:rPr>
              <a:t>NTFS</a:t>
            </a:r>
          </a:p>
        </p:txBody>
      </p:sp>
      <p:sp>
        <p:nvSpPr>
          <p:cNvPr id="12" name="TextBox 12"/>
          <p:cNvSpPr txBox="1"/>
          <p:nvPr/>
        </p:nvSpPr>
        <p:spPr>
          <a:xfrm>
            <a:off x="8203704" y="7519671"/>
            <a:ext cx="1880592" cy="580136"/>
          </a:xfrm>
          <a:prstGeom prst="rect">
            <a:avLst/>
          </a:prstGeom>
        </p:spPr>
        <p:txBody>
          <a:bodyPr lIns="0" tIns="0" rIns="0" bIns="0" rtlCol="0" anchor="t">
            <a:spAutoFit/>
          </a:bodyPr>
          <a:lstStyle/>
          <a:p>
            <a:pPr marL="734053" lvl="1" indent="-367026" algn="ctr">
              <a:lnSpc>
                <a:spcPts val="4011"/>
              </a:lnSpc>
              <a:buFont typeface="Arial"/>
              <a:buChar char="•"/>
            </a:pPr>
            <a:r>
              <a:rPr lang="en-US" sz="3399" spc="159">
                <a:solidFill>
                  <a:srgbClr val="FFFFFF"/>
                </a:solidFill>
                <a:latin typeface="Lato Heavy Bold"/>
              </a:rPr>
              <a:t>APFS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2232"/>
        </a:solidFill>
        <a:effectLst/>
      </p:bgPr>
    </p:bg>
    <p:spTree>
      <p:nvGrpSpPr>
        <p:cNvPr id="1" name=""/>
        <p:cNvGrpSpPr/>
        <p:nvPr/>
      </p:nvGrpSpPr>
      <p:grpSpPr>
        <a:xfrm>
          <a:off x="0" y="0"/>
          <a:ext cx="0" cy="0"/>
          <a:chOff x="0" y="0"/>
          <a:chExt cx="0" cy="0"/>
        </a:xfrm>
      </p:grpSpPr>
      <p:sp>
        <p:nvSpPr>
          <p:cNvPr id="2" name="Freeform 2"/>
          <p:cNvSpPr/>
          <p:nvPr/>
        </p:nvSpPr>
        <p:spPr>
          <a:xfrm>
            <a:off x="3173472" y="7049351"/>
            <a:ext cx="1962638" cy="1970026"/>
          </a:xfrm>
          <a:custGeom>
            <a:avLst/>
            <a:gdLst/>
            <a:ahLst/>
            <a:cxnLst/>
            <a:rect l="l" t="t" r="r" b="b"/>
            <a:pathLst>
              <a:path w="1962638" h="1970026">
                <a:moveTo>
                  <a:pt x="0" y="0"/>
                </a:moveTo>
                <a:lnTo>
                  <a:pt x="1962638" y="0"/>
                </a:lnTo>
                <a:lnTo>
                  <a:pt x="1962638" y="1970026"/>
                </a:lnTo>
                <a:lnTo>
                  <a:pt x="0" y="19700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083726" y="2178270"/>
            <a:ext cx="2142131" cy="2213319"/>
          </a:xfrm>
          <a:custGeom>
            <a:avLst/>
            <a:gdLst/>
            <a:ahLst/>
            <a:cxnLst/>
            <a:rect l="l" t="t" r="r" b="b"/>
            <a:pathLst>
              <a:path w="2142131" h="2213319">
                <a:moveTo>
                  <a:pt x="0" y="0"/>
                </a:moveTo>
                <a:lnTo>
                  <a:pt x="2142131" y="0"/>
                </a:lnTo>
                <a:lnTo>
                  <a:pt x="2142131" y="2213319"/>
                </a:lnTo>
                <a:lnTo>
                  <a:pt x="0" y="2213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77146" y="4848789"/>
            <a:ext cx="1755291" cy="1743362"/>
          </a:xfrm>
          <a:custGeom>
            <a:avLst/>
            <a:gdLst/>
            <a:ahLst/>
            <a:cxnLst/>
            <a:rect l="l" t="t" r="r" b="b"/>
            <a:pathLst>
              <a:path w="1755291" h="1743362">
                <a:moveTo>
                  <a:pt x="0" y="0"/>
                </a:moveTo>
                <a:lnTo>
                  <a:pt x="1755291" y="0"/>
                </a:lnTo>
                <a:lnTo>
                  <a:pt x="1755291" y="1743362"/>
                </a:lnTo>
                <a:lnTo>
                  <a:pt x="0" y="1743362"/>
                </a:lnTo>
                <a:lnTo>
                  <a:pt x="0" y="0"/>
                </a:lnTo>
                <a:close/>
              </a:path>
            </a:pathLst>
          </a:custGeom>
          <a:blipFill>
            <a:blip r:embed="rId6"/>
            <a:stretch>
              <a:fillRect/>
            </a:stretch>
          </a:blipFill>
        </p:spPr>
      </p:sp>
      <p:grpSp>
        <p:nvGrpSpPr>
          <p:cNvPr id="5" name="Group 5"/>
          <p:cNvGrpSpPr/>
          <p:nvPr/>
        </p:nvGrpSpPr>
        <p:grpSpPr>
          <a:xfrm>
            <a:off x="-247992" y="-1042586"/>
            <a:ext cx="18922169" cy="2892754"/>
            <a:chOff x="0" y="0"/>
            <a:chExt cx="4983617" cy="761878"/>
          </a:xfrm>
        </p:grpSpPr>
        <p:sp>
          <p:nvSpPr>
            <p:cNvPr id="6" name="Freeform 6"/>
            <p:cNvSpPr/>
            <p:nvPr/>
          </p:nvSpPr>
          <p:spPr>
            <a:xfrm>
              <a:off x="0" y="0"/>
              <a:ext cx="4983617" cy="761878"/>
            </a:xfrm>
            <a:custGeom>
              <a:avLst/>
              <a:gdLst/>
              <a:ahLst/>
              <a:cxnLst/>
              <a:rect l="l" t="t" r="r" b="b"/>
              <a:pathLst>
                <a:path w="4983617" h="761878">
                  <a:moveTo>
                    <a:pt x="0" y="0"/>
                  </a:moveTo>
                  <a:lnTo>
                    <a:pt x="4983617" y="0"/>
                  </a:lnTo>
                  <a:lnTo>
                    <a:pt x="4983617" y="761878"/>
                  </a:lnTo>
                  <a:lnTo>
                    <a:pt x="0" y="761878"/>
                  </a:lnTo>
                  <a:close/>
                </a:path>
              </a:pathLst>
            </a:custGeom>
            <a:solidFill>
              <a:srgbClr val="C4142B"/>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949"/>
                </a:lnSpc>
              </a:pPr>
              <a:endParaRPr/>
            </a:p>
          </p:txBody>
        </p:sp>
      </p:grpSp>
      <p:grpSp>
        <p:nvGrpSpPr>
          <p:cNvPr id="8" name="Group 8"/>
          <p:cNvGrpSpPr/>
          <p:nvPr/>
        </p:nvGrpSpPr>
        <p:grpSpPr>
          <a:xfrm>
            <a:off x="307572" y="9474451"/>
            <a:ext cx="16951728" cy="812549"/>
            <a:chOff x="0" y="0"/>
            <a:chExt cx="22602304" cy="1083399"/>
          </a:xfrm>
        </p:grpSpPr>
        <p:sp>
          <p:nvSpPr>
            <p:cNvPr id="9" name="TextBox 9"/>
            <p:cNvSpPr txBox="1"/>
            <p:nvPr/>
          </p:nvSpPr>
          <p:spPr>
            <a:xfrm>
              <a:off x="0" y="36707"/>
              <a:ext cx="8024212" cy="1046692"/>
            </a:xfrm>
            <a:prstGeom prst="rect">
              <a:avLst/>
            </a:prstGeom>
          </p:spPr>
          <p:txBody>
            <a:bodyPr lIns="0" tIns="0" rIns="0" bIns="0" rtlCol="0" anchor="t">
              <a:spAutoFit/>
            </a:bodyPr>
            <a:lstStyle/>
            <a:p>
              <a:pPr>
                <a:lnSpc>
                  <a:spcPts val="2949"/>
                </a:lnSpc>
              </a:pPr>
              <a:r>
                <a:rPr lang="en-US" sz="2499" spc="117">
                  <a:solidFill>
                    <a:srgbClr val="FFFFFF"/>
                  </a:solidFill>
                  <a:latin typeface="Lato Heavy"/>
                </a:rPr>
                <a:t>SANTIAGO ALEJANDRO ALDO</a:t>
              </a:r>
            </a:p>
            <a:p>
              <a:pPr>
                <a:lnSpc>
                  <a:spcPts val="2949"/>
                </a:lnSpc>
              </a:pPr>
              <a:r>
                <a:rPr lang="en-US" sz="2499" spc="117">
                  <a:solidFill>
                    <a:srgbClr val="FFFFFF"/>
                  </a:solidFill>
                  <a:latin typeface="Lato Heavy"/>
                </a:rPr>
                <a:t>MARTINEZ LICEA CHRISTIAN JAIR</a:t>
              </a:r>
            </a:p>
          </p:txBody>
        </p:sp>
        <p:sp>
          <p:nvSpPr>
            <p:cNvPr id="10" name="TextBox 10"/>
            <p:cNvSpPr txBox="1"/>
            <p:nvPr/>
          </p:nvSpPr>
          <p:spPr>
            <a:xfrm>
              <a:off x="14483435" y="-57150"/>
              <a:ext cx="8118869" cy="645249"/>
            </a:xfrm>
            <a:prstGeom prst="rect">
              <a:avLst/>
            </a:prstGeom>
          </p:spPr>
          <p:txBody>
            <a:bodyPr lIns="0" tIns="0" rIns="0" bIns="0" rtlCol="0" anchor="t">
              <a:spAutoFit/>
            </a:bodyPr>
            <a:lstStyle/>
            <a:p>
              <a:pPr algn="ctr">
                <a:lnSpc>
                  <a:spcPts val="3443"/>
                </a:lnSpc>
                <a:spcBef>
                  <a:spcPct val="0"/>
                </a:spcBef>
              </a:pPr>
              <a:r>
                <a:rPr lang="en-US" sz="2918" spc="137">
                  <a:solidFill>
                    <a:srgbClr val="FFFFFF"/>
                  </a:solidFill>
                  <a:latin typeface="Lato Heavy"/>
                </a:rPr>
                <a:t>ESTRUCTURA DE DIRECTORIOS </a:t>
              </a:r>
            </a:p>
          </p:txBody>
        </p:sp>
      </p:grpSp>
      <p:sp>
        <p:nvSpPr>
          <p:cNvPr id="11" name="TextBox 11"/>
          <p:cNvSpPr txBox="1"/>
          <p:nvPr/>
        </p:nvSpPr>
        <p:spPr>
          <a:xfrm>
            <a:off x="11008797" y="2276187"/>
            <a:ext cx="3959630" cy="1211294"/>
          </a:xfrm>
          <a:prstGeom prst="rect">
            <a:avLst/>
          </a:prstGeom>
        </p:spPr>
        <p:txBody>
          <a:bodyPr wrap="square" lIns="0" tIns="0" rIns="0" bIns="0" rtlCol="0" anchor="t">
            <a:spAutoFit/>
          </a:bodyPr>
          <a:lstStyle/>
          <a:p>
            <a:pPr marL="1564073" lvl="1" indent="-782036" algn="ctr">
              <a:lnSpc>
                <a:spcPts val="10142"/>
              </a:lnSpc>
              <a:buFont typeface="Arial"/>
              <a:buChar char="•"/>
            </a:pPr>
            <a:r>
              <a:rPr lang="en-US" sz="7244" dirty="0">
                <a:solidFill>
                  <a:srgbClr val="FFFFFF"/>
                </a:solidFill>
                <a:latin typeface="Open Sans Extra Bold"/>
              </a:rPr>
              <a:t>Ext4</a:t>
            </a:r>
          </a:p>
        </p:txBody>
      </p:sp>
      <p:sp>
        <p:nvSpPr>
          <p:cNvPr id="12" name="TextBox 12"/>
          <p:cNvSpPr txBox="1"/>
          <p:nvPr/>
        </p:nvSpPr>
        <p:spPr>
          <a:xfrm>
            <a:off x="11008796" y="4983358"/>
            <a:ext cx="4231203" cy="1000274"/>
          </a:xfrm>
          <a:prstGeom prst="rect">
            <a:avLst/>
          </a:prstGeom>
        </p:spPr>
        <p:txBody>
          <a:bodyPr wrap="square" lIns="0" tIns="0" rIns="0" bIns="0" rtlCol="0" anchor="t">
            <a:spAutoFit/>
          </a:bodyPr>
          <a:lstStyle/>
          <a:p>
            <a:pPr marL="1425229" lvl="1" indent="-712614" algn="ctr">
              <a:lnSpc>
                <a:spcPts val="7789"/>
              </a:lnSpc>
              <a:buFont typeface="Arial"/>
              <a:buChar char="•"/>
            </a:pPr>
            <a:r>
              <a:rPr lang="en-US" sz="6601" spc="310" dirty="0">
                <a:solidFill>
                  <a:srgbClr val="FFFFFF"/>
                </a:solidFill>
                <a:latin typeface="Lato Heavy Bold"/>
              </a:rPr>
              <a:t>NTFS</a:t>
            </a:r>
          </a:p>
        </p:txBody>
      </p:sp>
      <p:sp>
        <p:nvSpPr>
          <p:cNvPr id="13" name="TextBox 13"/>
          <p:cNvSpPr txBox="1"/>
          <p:nvPr/>
        </p:nvSpPr>
        <p:spPr>
          <a:xfrm>
            <a:off x="10870984" y="7360462"/>
            <a:ext cx="3959630" cy="1214454"/>
          </a:xfrm>
          <a:prstGeom prst="rect">
            <a:avLst/>
          </a:prstGeom>
        </p:spPr>
        <p:txBody>
          <a:bodyPr lIns="0" tIns="0" rIns="0" bIns="0" rtlCol="0" anchor="t">
            <a:spAutoFit/>
          </a:bodyPr>
          <a:lstStyle/>
          <a:p>
            <a:pPr marL="1545565" lvl="1" indent="-772783" algn="ctr">
              <a:lnSpc>
                <a:spcPts val="8447"/>
              </a:lnSpc>
              <a:buFont typeface="Arial"/>
              <a:buChar char="•"/>
            </a:pPr>
            <a:r>
              <a:rPr lang="en-US" sz="7158" spc="336">
                <a:solidFill>
                  <a:srgbClr val="FFFFFF"/>
                </a:solidFill>
                <a:latin typeface="Lato Heavy Bold"/>
              </a:rPr>
              <a:t>APFS</a:t>
            </a:r>
          </a:p>
        </p:txBody>
      </p:sp>
      <p:sp>
        <p:nvSpPr>
          <p:cNvPr id="14" name="TextBox 14"/>
          <p:cNvSpPr txBox="1"/>
          <p:nvPr/>
        </p:nvSpPr>
        <p:spPr>
          <a:xfrm>
            <a:off x="2838108" y="159703"/>
            <a:ext cx="11897167" cy="1566544"/>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Open Sans Light Bold"/>
              </a:rPr>
              <a:t>¡PARTICIPA Y GANA!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2232"/>
        </a:solidFill>
        <a:effectLst/>
      </p:bgPr>
    </p:bg>
    <p:spTree>
      <p:nvGrpSpPr>
        <p:cNvPr id="1" name=""/>
        <p:cNvGrpSpPr/>
        <p:nvPr/>
      </p:nvGrpSpPr>
      <p:grpSpPr>
        <a:xfrm>
          <a:off x="0" y="0"/>
          <a:ext cx="0" cy="0"/>
          <a:chOff x="0" y="0"/>
          <a:chExt cx="0" cy="0"/>
        </a:xfrm>
      </p:grpSpPr>
      <p:sp>
        <p:nvSpPr>
          <p:cNvPr id="2" name="Freeform 2"/>
          <p:cNvSpPr/>
          <p:nvPr/>
        </p:nvSpPr>
        <p:spPr>
          <a:xfrm>
            <a:off x="1028700" y="427754"/>
            <a:ext cx="2666032" cy="2676067"/>
          </a:xfrm>
          <a:custGeom>
            <a:avLst/>
            <a:gdLst/>
            <a:ahLst/>
            <a:cxnLst/>
            <a:rect l="l" t="t" r="r" b="b"/>
            <a:pathLst>
              <a:path w="2666032" h="2676067">
                <a:moveTo>
                  <a:pt x="0" y="0"/>
                </a:moveTo>
                <a:lnTo>
                  <a:pt x="2666032" y="0"/>
                </a:lnTo>
                <a:lnTo>
                  <a:pt x="2666032" y="2676067"/>
                </a:lnTo>
                <a:lnTo>
                  <a:pt x="0" y="2676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72023" y="427754"/>
            <a:ext cx="2666032" cy="2676067"/>
          </a:xfrm>
          <a:custGeom>
            <a:avLst/>
            <a:gdLst/>
            <a:ahLst/>
            <a:cxnLst/>
            <a:rect l="l" t="t" r="r" b="b"/>
            <a:pathLst>
              <a:path w="2666032" h="2676067">
                <a:moveTo>
                  <a:pt x="0" y="0"/>
                </a:moveTo>
                <a:lnTo>
                  <a:pt x="2666032" y="0"/>
                </a:lnTo>
                <a:lnTo>
                  <a:pt x="2666032" y="2676067"/>
                </a:lnTo>
                <a:lnTo>
                  <a:pt x="0" y="2676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63947" y="3379353"/>
            <a:ext cx="17760107" cy="5352344"/>
            <a:chOff x="0" y="0"/>
            <a:chExt cx="4677559" cy="1409671"/>
          </a:xfrm>
        </p:grpSpPr>
        <p:sp>
          <p:nvSpPr>
            <p:cNvPr id="5" name="Freeform 5"/>
            <p:cNvSpPr/>
            <p:nvPr/>
          </p:nvSpPr>
          <p:spPr>
            <a:xfrm>
              <a:off x="0" y="0"/>
              <a:ext cx="4677559" cy="1409671"/>
            </a:xfrm>
            <a:custGeom>
              <a:avLst/>
              <a:gdLst/>
              <a:ahLst/>
              <a:cxnLst/>
              <a:rect l="l" t="t" r="r" b="b"/>
              <a:pathLst>
                <a:path w="4677559" h="1409671">
                  <a:moveTo>
                    <a:pt x="0" y="0"/>
                  </a:moveTo>
                  <a:lnTo>
                    <a:pt x="4677559" y="0"/>
                  </a:lnTo>
                  <a:lnTo>
                    <a:pt x="4677559" y="1409671"/>
                  </a:lnTo>
                  <a:lnTo>
                    <a:pt x="0" y="1409671"/>
                  </a:lnTo>
                  <a:close/>
                </a:path>
              </a:pathLst>
            </a:custGeom>
            <a:solidFill>
              <a:srgbClr val="00ADEF"/>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949"/>
                </a:lnSpc>
              </a:pPr>
              <a:endParaRPr/>
            </a:p>
          </p:txBody>
        </p:sp>
      </p:grpSp>
      <p:grpSp>
        <p:nvGrpSpPr>
          <p:cNvPr id="7" name="Group 7"/>
          <p:cNvGrpSpPr/>
          <p:nvPr/>
        </p:nvGrpSpPr>
        <p:grpSpPr>
          <a:xfrm>
            <a:off x="263947" y="6111351"/>
            <a:ext cx="17760107" cy="2620345"/>
            <a:chOff x="0" y="0"/>
            <a:chExt cx="4677559" cy="690132"/>
          </a:xfrm>
        </p:grpSpPr>
        <p:sp>
          <p:nvSpPr>
            <p:cNvPr id="8" name="Freeform 8"/>
            <p:cNvSpPr/>
            <p:nvPr/>
          </p:nvSpPr>
          <p:spPr>
            <a:xfrm>
              <a:off x="0" y="0"/>
              <a:ext cx="4677559" cy="690132"/>
            </a:xfrm>
            <a:custGeom>
              <a:avLst/>
              <a:gdLst/>
              <a:ahLst/>
              <a:cxnLst/>
              <a:rect l="l" t="t" r="r" b="b"/>
              <a:pathLst>
                <a:path w="4677559" h="690132">
                  <a:moveTo>
                    <a:pt x="0" y="0"/>
                  </a:moveTo>
                  <a:lnTo>
                    <a:pt x="4677559" y="0"/>
                  </a:lnTo>
                  <a:lnTo>
                    <a:pt x="4677559" y="690132"/>
                  </a:lnTo>
                  <a:lnTo>
                    <a:pt x="0" y="690132"/>
                  </a:lnTo>
                  <a:close/>
                </a:path>
              </a:pathLst>
            </a:custGeom>
            <a:solidFill>
              <a:srgbClr val="ADC7EA"/>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949"/>
                </a:lnSpc>
              </a:pPr>
              <a:endParaRPr/>
            </a:p>
          </p:txBody>
        </p:sp>
      </p:grpSp>
      <p:grpSp>
        <p:nvGrpSpPr>
          <p:cNvPr id="10" name="Group 10"/>
          <p:cNvGrpSpPr/>
          <p:nvPr/>
        </p:nvGrpSpPr>
        <p:grpSpPr>
          <a:xfrm>
            <a:off x="5392642" y="5461095"/>
            <a:ext cx="6279799" cy="1228296"/>
            <a:chOff x="0" y="0"/>
            <a:chExt cx="1653939" cy="323502"/>
          </a:xfrm>
        </p:grpSpPr>
        <p:sp>
          <p:nvSpPr>
            <p:cNvPr id="11" name="Freeform 11"/>
            <p:cNvSpPr/>
            <p:nvPr/>
          </p:nvSpPr>
          <p:spPr>
            <a:xfrm>
              <a:off x="782201" y="0"/>
              <a:ext cx="89537" cy="323502"/>
            </a:xfrm>
            <a:custGeom>
              <a:avLst/>
              <a:gdLst/>
              <a:ahLst/>
              <a:cxnLst/>
              <a:rect l="l" t="t" r="r" b="b"/>
              <a:pathLst>
                <a:path w="89537" h="323502">
                  <a:moveTo>
                    <a:pt x="44768" y="0"/>
                  </a:moveTo>
                  <a:lnTo>
                    <a:pt x="44768" y="0"/>
                  </a:lnTo>
                  <a:cubicBezTo>
                    <a:pt x="89537" y="103187"/>
                    <a:pt x="89537" y="220314"/>
                    <a:pt x="44768" y="323502"/>
                  </a:cubicBezTo>
                  <a:cubicBezTo>
                    <a:pt x="0" y="220314"/>
                    <a:pt x="0" y="103187"/>
                    <a:pt x="44768" y="0"/>
                  </a:cubicBezTo>
                  <a:close/>
                </a:path>
              </a:pathLst>
            </a:custGeom>
            <a:solidFill>
              <a:srgbClr val="47618D"/>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949"/>
                </a:lnSpc>
              </a:pPr>
              <a:endParaRPr/>
            </a:p>
          </p:txBody>
        </p:sp>
      </p:grpSp>
      <p:grpSp>
        <p:nvGrpSpPr>
          <p:cNvPr id="13" name="Group 13"/>
          <p:cNvGrpSpPr/>
          <p:nvPr/>
        </p:nvGrpSpPr>
        <p:grpSpPr>
          <a:xfrm>
            <a:off x="307572" y="9474451"/>
            <a:ext cx="16951728" cy="812549"/>
            <a:chOff x="0" y="0"/>
            <a:chExt cx="22602304" cy="1083399"/>
          </a:xfrm>
        </p:grpSpPr>
        <p:sp>
          <p:nvSpPr>
            <p:cNvPr id="14" name="TextBox 14"/>
            <p:cNvSpPr txBox="1"/>
            <p:nvPr/>
          </p:nvSpPr>
          <p:spPr>
            <a:xfrm>
              <a:off x="0" y="36707"/>
              <a:ext cx="8024212" cy="1046692"/>
            </a:xfrm>
            <a:prstGeom prst="rect">
              <a:avLst/>
            </a:prstGeom>
          </p:spPr>
          <p:txBody>
            <a:bodyPr lIns="0" tIns="0" rIns="0" bIns="0" rtlCol="0" anchor="t">
              <a:spAutoFit/>
            </a:bodyPr>
            <a:lstStyle/>
            <a:p>
              <a:pPr>
                <a:lnSpc>
                  <a:spcPts val="2949"/>
                </a:lnSpc>
              </a:pPr>
              <a:r>
                <a:rPr lang="en-US" sz="2499" spc="117">
                  <a:solidFill>
                    <a:srgbClr val="FFFFFF"/>
                  </a:solidFill>
                  <a:latin typeface="Lato Heavy"/>
                </a:rPr>
                <a:t>SANTIAGO ALEJANDRO ALDO</a:t>
              </a:r>
            </a:p>
            <a:p>
              <a:pPr>
                <a:lnSpc>
                  <a:spcPts val="2949"/>
                </a:lnSpc>
              </a:pPr>
              <a:r>
                <a:rPr lang="en-US" sz="2499" spc="117">
                  <a:solidFill>
                    <a:srgbClr val="FFFFFF"/>
                  </a:solidFill>
                  <a:latin typeface="Lato Heavy"/>
                </a:rPr>
                <a:t>MARTINEZ LICEA CHRISTIAN JAIR</a:t>
              </a:r>
            </a:p>
          </p:txBody>
        </p:sp>
        <p:sp>
          <p:nvSpPr>
            <p:cNvPr id="15" name="TextBox 15"/>
            <p:cNvSpPr txBox="1"/>
            <p:nvPr/>
          </p:nvSpPr>
          <p:spPr>
            <a:xfrm>
              <a:off x="14483435" y="-57150"/>
              <a:ext cx="8118869" cy="645249"/>
            </a:xfrm>
            <a:prstGeom prst="rect">
              <a:avLst/>
            </a:prstGeom>
          </p:spPr>
          <p:txBody>
            <a:bodyPr lIns="0" tIns="0" rIns="0" bIns="0" rtlCol="0" anchor="t">
              <a:spAutoFit/>
            </a:bodyPr>
            <a:lstStyle/>
            <a:p>
              <a:pPr algn="ctr">
                <a:lnSpc>
                  <a:spcPts val="3443"/>
                </a:lnSpc>
                <a:spcBef>
                  <a:spcPct val="0"/>
                </a:spcBef>
              </a:pPr>
              <a:r>
                <a:rPr lang="en-US" sz="2918" spc="137">
                  <a:solidFill>
                    <a:srgbClr val="FFFFFF"/>
                  </a:solidFill>
                  <a:latin typeface="Lato Heavy"/>
                </a:rPr>
                <a:t>ESTRUCTURA DE DIRECTORIOS </a:t>
              </a:r>
            </a:p>
          </p:txBody>
        </p:sp>
      </p:grpSp>
      <p:sp>
        <p:nvSpPr>
          <p:cNvPr id="16" name="TextBox 16"/>
          <p:cNvSpPr txBox="1"/>
          <p:nvPr/>
        </p:nvSpPr>
        <p:spPr>
          <a:xfrm>
            <a:off x="7327822" y="896790"/>
            <a:ext cx="2911227" cy="1566544"/>
          </a:xfrm>
          <a:prstGeom prst="rect">
            <a:avLst/>
          </a:prstGeom>
        </p:spPr>
        <p:txBody>
          <a:bodyPr lIns="0" tIns="0" rIns="0" bIns="0" rtlCol="0" anchor="t">
            <a:spAutoFit/>
          </a:bodyPr>
          <a:lstStyle/>
          <a:p>
            <a:pPr algn="ctr">
              <a:lnSpc>
                <a:spcPts val="12880"/>
              </a:lnSpc>
            </a:pPr>
            <a:r>
              <a:rPr lang="en-US" sz="9200">
                <a:solidFill>
                  <a:srgbClr val="FFFFFF"/>
                </a:solidFill>
                <a:latin typeface="Open Sans Light Bold"/>
              </a:rPr>
              <a:t>NTFS</a:t>
            </a:r>
          </a:p>
        </p:txBody>
      </p:sp>
      <p:sp>
        <p:nvSpPr>
          <p:cNvPr id="17" name="TextBox 17"/>
          <p:cNvSpPr txBox="1"/>
          <p:nvPr/>
        </p:nvSpPr>
        <p:spPr>
          <a:xfrm>
            <a:off x="263947" y="3583690"/>
            <a:ext cx="17760107" cy="493141"/>
          </a:xfrm>
          <a:prstGeom prst="rect">
            <a:avLst/>
          </a:prstGeom>
        </p:spPr>
        <p:txBody>
          <a:bodyPr lIns="0" tIns="0" rIns="0" bIns="0" rtlCol="0" anchor="t">
            <a:spAutoFit/>
          </a:bodyPr>
          <a:lstStyle/>
          <a:p>
            <a:pPr algn="ctr">
              <a:lnSpc>
                <a:spcPts val="3421"/>
              </a:lnSpc>
              <a:spcBef>
                <a:spcPct val="0"/>
              </a:spcBef>
            </a:pPr>
            <a:r>
              <a:rPr lang="en-US" sz="2899" spc="136">
                <a:solidFill>
                  <a:srgbClr val="000000"/>
                </a:solidFill>
                <a:latin typeface="Lato Heavy"/>
              </a:rPr>
              <a:t>FUE DESARROLLADO COMO UNA MEJORA SIGNIFICATIVA DEL SISTEMA DE ARCHIVOS FAT32</a:t>
            </a:r>
          </a:p>
        </p:txBody>
      </p:sp>
      <p:sp>
        <p:nvSpPr>
          <p:cNvPr id="18" name="TextBox 18"/>
          <p:cNvSpPr txBox="1"/>
          <p:nvPr/>
        </p:nvSpPr>
        <p:spPr>
          <a:xfrm>
            <a:off x="1197220" y="4289854"/>
            <a:ext cx="7586216" cy="1168400"/>
          </a:xfrm>
          <a:prstGeom prst="rect">
            <a:avLst/>
          </a:prstGeom>
        </p:spPr>
        <p:txBody>
          <a:bodyPr lIns="0" tIns="0" rIns="0" bIns="0" rtlCol="0" anchor="t">
            <a:spAutoFit/>
          </a:bodyPr>
          <a:lstStyle/>
          <a:p>
            <a:pPr algn="ctr">
              <a:lnSpc>
                <a:spcPts val="2949"/>
              </a:lnSpc>
              <a:spcBef>
                <a:spcPct val="0"/>
              </a:spcBef>
            </a:pPr>
            <a:r>
              <a:rPr lang="en-US" sz="2499" spc="117">
                <a:solidFill>
                  <a:srgbClr val="000000"/>
                </a:solidFill>
                <a:latin typeface="Lato Heavy"/>
              </a:rPr>
              <a:t>TAMAÑO MÁXIMO DE ARCHIVO: EL TAMAÑO </a:t>
            </a:r>
          </a:p>
          <a:p>
            <a:pPr algn="ctr">
              <a:lnSpc>
                <a:spcPts val="2949"/>
              </a:lnSpc>
              <a:spcBef>
                <a:spcPct val="0"/>
              </a:spcBef>
            </a:pPr>
            <a:r>
              <a:rPr lang="en-US" sz="2499" spc="117">
                <a:solidFill>
                  <a:srgbClr val="000000"/>
                </a:solidFill>
                <a:latin typeface="Lato Heavy"/>
              </a:rPr>
              <a:t>MÁXIMO DE ARCHIVO ADMITIDO</a:t>
            </a:r>
          </a:p>
          <a:p>
            <a:pPr algn="ctr">
              <a:lnSpc>
                <a:spcPts val="2949"/>
              </a:lnSpc>
              <a:spcBef>
                <a:spcPct val="0"/>
              </a:spcBef>
            </a:pPr>
            <a:r>
              <a:rPr lang="en-US" sz="2499" spc="117">
                <a:solidFill>
                  <a:srgbClr val="000000"/>
                </a:solidFill>
                <a:latin typeface="Lato Heavy"/>
              </a:rPr>
              <a:t> EN FAT32 ES DE 4 GB</a:t>
            </a:r>
          </a:p>
        </p:txBody>
      </p:sp>
      <p:sp>
        <p:nvSpPr>
          <p:cNvPr id="19" name="TextBox 19"/>
          <p:cNvSpPr txBox="1"/>
          <p:nvPr/>
        </p:nvSpPr>
        <p:spPr>
          <a:xfrm>
            <a:off x="10412244" y="4289854"/>
            <a:ext cx="5699373" cy="1168400"/>
          </a:xfrm>
          <a:prstGeom prst="rect">
            <a:avLst/>
          </a:prstGeom>
        </p:spPr>
        <p:txBody>
          <a:bodyPr lIns="0" tIns="0" rIns="0" bIns="0" rtlCol="0" anchor="t">
            <a:spAutoFit/>
          </a:bodyPr>
          <a:lstStyle/>
          <a:p>
            <a:pPr algn="ctr">
              <a:lnSpc>
                <a:spcPts val="2949"/>
              </a:lnSpc>
              <a:spcBef>
                <a:spcPct val="0"/>
              </a:spcBef>
            </a:pPr>
            <a:r>
              <a:rPr lang="en-US" sz="2499" spc="117">
                <a:solidFill>
                  <a:srgbClr val="000000"/>
                </a:solidFill>
                <a:latin typeface="Lato Heavy"/>
              </a:rPr>
              <a:t>TAMAÑO MÁXIMO DE PARTICIÓN:</a:t>
            </a:r>
          </a:p>
          <a:p>
            <a:pPr algn="ctr">
              <a:lnSpc>
                <a:spcPts val="2949"/>
              </a:lnSpc>
              <a:spcBef>
                <a:spcPct val="0"/>
              </a:spcBef>
            </a:pPr>
            <a:r>
              <a:rPr lang="en-US" sz="2499" spc="117">
                <a:solidFill>
                  <a:srgbClr val="000000"/>
                </a:solidFill>
                <a:latin typeface="Lato Heavy"/>
              </a:rPr>
              <a:t> FAT32 PERMITE PARTICIONES</a:t>
            </a:r>
          </a:p>
          <a:p>
            <a:pPr algn="ctr">
              <a:lnSpc>
                <a:spcPts val="2949"/>
              </a:lnSpc>
              <a:spcBef>
                <a:spcPct val="0"/>
              </a:spcBef>
            </a:pPr>
            <a:r>
              <a:rPr lang="en-US" sz="2499" spc="117">
                <a:solidFill>
                  <a:srgbClr val="000000"/>
                </a:solidFill>
                <a:latin typeface="Lato Heavy"/>
              </a:rPr>
              <a:t> DE HASTA 2 TERABYTES</a:t>
            </a:r>
          </a:p>
        </p:txBody>
      </p:sp>
      <p:sp>
        <p:nvSpPr>
          <p:cNvPr id="20" name="TextBox 20"/>
          <p:cNvSpPr txBox="1"/>
          <p:nvPr/>
        </p:nvSpPr>
        <p:spPr>
          <a:xfrm>
            <a:off x="2888329" y="6565566"/>
            <a:ext cx="2504314" cy="1156807"/>
          </a:xfrm>
          <a:prstGeom prst="rect">
            <a:avLst/>
          </a:prstGeom>
        </p:spPr>
        <p:txBody>
          <a:bodyPr lIns="0" tIns="0" rIns="0" bIns="0" rtlCol="0" anchor="t">
            <a:spAutoFit/>
          </a:bodyPr>
          <a:lstStyle/>
          <a:p>
            <a:pPr algn="ctr">
              <a:lnSpc>
                <a:spcPts val="8023"/>
              </a:lnSpc>
              <a:spcBef>
                <a:spcPct val="0"/>
              </a:spcBef>
            </a:pPr>
            <a:r>
              <a:rPr lang="en-US" sz="6799" spc="319">
                <a:solidFill>
                  <a:srgbClr val="000000"/>
                </a:solidFill>
                <a:latin typeface="Lato Heavy"/>
              </a:rPr>
              <a:t>16 TB</a:t>
            </a:r>
          </a:p>
        </p:txBody>
      </p:sp>
      <p:sp>
        <p:nvSpPr>
          <p:cNvPr id="21" name="TextBox 21"/>
          <p:cNvSpPr txBox="1"/>
          <p:nvPr/>
        </p:nvSpPr>
        <p:spPr>
          <a:xfrm>
            <a:off x="-347512" y="5620179"/>
            <a:ext cx="17760107" cy="887095"/>
          </a:xfrm>
          <a:prstGeom prst="rect">
            <a:avLst/>
          </a:prstGeom>
        </p:spPr>
        <p:txBody>
          <a:bodyPr lIns="0" tIns="0" rIns="0" bIns="0" rtlCol="0" anchor="t">
            <a:spAutoFit/>
          </a:bodyPr>
          <a:lstStyle/>
          <a:p>
            <a:pPr algn="ctr">
              <a:lnSpc>
                <a:spcPts val="7279"/>
              </a:lnSpc>
            </a:pPr>
            <a:r>
              <a:rPr lang="en-US" sz="5199">
                <a:solidFill>
                  <a:srgbClr val="092031"/>
                </a:solidFill>
                <a:latin typeface="Open Sans Bold"/>
              </a:rPr>
              <a:t>1993</a:t>
            </a:r>
          </a:p>
        </p:txBody>
      </p:sp>
      <p:sp>
        <p:nvSpPr>
          <p:cNvPr id="22" name="TextBox 22"/>
          <p:cNvSpPr txBox="1"/>
          <p:nvPr/>
        </p:nvSpPr>
        <p:spPr>
          <a:xfrm>
            <a:off x="11304485" y="6335824"/>
            <a:ext cx="4618481" cy="1737832"/>
          </a:xfrm>
          <a:prstGeom prst="rect">
            <a:avLst/>
          </a:prstGeom>
        </p:spPr>
        <p:txBody>
          <a:bodyPr lIns="0" tIns="0" rIns="0" bIns="0" rtlCol="0" anchor="t">
            <a:spAutoFit/>
          </a:bodyPr>
          <a:lstStyle/>
          <a:p>
            <a:pPr algn="ctr">
              <a:lnSpc>
                <a:spcPts val="12167"/>
              </a:lnSpc>
              <a:spcBef>
                <a:spcPct val="0"/>
              </a:spcBef>
            </a:pPr>
            <a:r>
              <a:rPr lang="en-US" sz="10311" spc="484">
                <a:solidFill>
                  <a:srgbClr val="000000"/>
                </a:solidFill>
                <a:latin typeface="Lato Heavy"/>
              </a:rPr>
              <a:t>256 TB</a:t>
            </a:r>
          </a:p>
        </p:txBody>
      </p:sp>
      <p:sp>
        <p:nvSpPr>
          <p:cNvPr id="23" name="TextBox 23"/>
          <p:cNvSpPr txBox="1"/>
          <p:nvPr/>
        </p:nvSpPr>
        <p:spPr>
          <a:xfrm>
            <a:off x="0" y="8016505"/>
            <a:ext cx="17760107" cy="493141"/>
          </a:xfrm>
          <a:prstGeom prst="rect">
            <a:avLst/>
          </a:prstGeom>
        </p:spPr>
        <p:txBody>
          <a:bodyPr lIns="0" tIns="0" rIns="0" bIns="0" rtlCol="0" anchor="t">
            <a:spAutoFit/>
          </a:bodyPr>
          <a:lstStyle/>
          <a:p>
            <a:pPr algn="ctr">
              <a:lnSpc>
                <a:spcPts val="3421"/>
              </a:lnSpc>
              <a:spcBef>
                <a:spcPct val="0"/>
              </a:spcBef>
            </a:pPr>
            <a:r>
              <a:rPr lang="en-US" sz="2899" spc="136">
                <a:solidFill>
                  <a:srgbClr val="092031"/>
                </a:solidFill>
                <a:latin typeface="Lato Heavy Bold"/>
              </a:rPr>
              <a:t>255 CARACTERES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2232"/>
        </a:solidFill>
        <a:effectLst/>
      </p:bgPr>
    </p:bg>
    <p:spTree>
      <p:nvGrpSpPr>
        <p:cNvPr id="1" name=""/>
        <p:cNvGrpSpPr/>
        <p:nvPr/>
      </p:nvGrpSpPr>
      <p:grpSpPr>
        <a:xfrm>
          <a:off x="0" y="0"/>
          <a:ext cx="0" cy="0"/>
          <a:chOff x="0" y="0"/>
          <a:chExt cx="0" cy="0"/>
        </a:xfrm>
      </p:grpSpPr>
      <p:grpSp>
        <p:nvGrpSpPr>
          <p:cNvPr id="2" name="Group 2"/>
          <p:cNvGrpSpPr/>
          <p:nvPr/>
        </p:nvGrpSpPr>
        <p:grpSpPr>
          <a:xfrm>
            <a:off x="263947" y="3379353"/>
            <a:ext cx="17760107" cy="5352344"/>
            <a:chOff x="0" y="0"/>
            <a:chExt cx="4677559" cy="1409671"/>
          </a:xfrm>
        </p:grpSpPr>
        <p:sp>
          <p:nvSpPr>
            <p:cNvPr id="3" name="Freeform 3"/>
            <p:cNvSpPr/>
            <p:nvPr/>
          </p:nvSpPr>
          <p:spPr>
            <a:xfrm>
              <a:off x="0" y="0"/>
              <a:ext cx="4677559" cy="1409671"/>
            </a:xfrm>
            <a:custGeom>
              <a:avLst/>
              <a:gdLst/>
              <a:ahLst/>
              <a:cxnLst/>
              <a:rect l="l" t="t" r="r" b="b"/>
              <a:pathLst>
                <a:path w="4677559" h="1409671">
                  <a:moveTo>
                    <a:pt x="0" y="0"/>
                  </a:moveTo>
                  <a:lnTo>
                    <a:pt x="4677559" y="0"/>
                  </a:lnTo>
                  <a:lnTo>
                    <a:pt x="4677559" y="1409671"/>
                  </a:lnTo>
                  <a:lnTo>
                    <a:pt x="0" y="1409671"/>
                  </a:lnTo>
                  <a:close/>
                </a:path>
              </a:pathLst>
            </a:custGeom>
            <a:solidFill>
              <a:srgbClr val="FFBD59"/>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949"/>
                </a:lnSpc>
              </a:pPr>
              <a:endParaRPr/>
            </a:p>
          </p:txBody>
        </p:sp>
      </p:grpSp>
      <p:grpSp>
        <p:nvGrpSpPr>
          <p:cNvPr id="5" name="Group 5"/>
          <p:cNvGrpSpPr/>
          <p:nvPr/>
        </p:nvGrpSpPr>
        <p:grpSpPr>
          <a:xfrm>
            <a:off x="263947" y="6111351"/>
            <a:ext cx="17760107" cy="2620345"/>
            <a:chOff x="0" y="0"/>
            <a:chExt cx="4677559" cy="690132"/>
          </a:xfrm>
        </p:grpSpPr>
        <p:sp>
          <p:nvSpPr>
            <p:cNvPr id="6" name="Freeform 6"/>
            <p:cNvSpPr/>
            <p:nvPr/>
          </p:nvSpPr>
          <p:spPr>
            <a:xfrm>
              <a:off x="0" y="0"/>
              <a:ext cx="4677559" cy="690132"/>
            </a:xfrm>
            <a:custGeom>
              <a:avLst/>
              <a:gdLst/>
              <a:ahLst/>
              <a:cxnLst/>
              <a:rect l="l" t="t" r="r" b="b"/>
              <a:pathLst>
                <a:path w="4677559" h="690132">
                  <a:moveTo>
                    <a:pt x="0" y="0"/>
                  </a:moveTo>
                  <a:lnTo>
                    <a:pt x="4677559" y="0"/>
                  </a:lnTo>
                  <a:lnTo>
                    <a:pt x="4677559" y="690132"/>
                  </a:lnTo>
                  <a:lnTo>
                    <a:pt x="0" y="690132"/>
                  </a:lnTo>
                  <a:close/>
                </a:path>
              </a:pathLst>
            </a:custGeom>
            <a:solidFill>
              <a:srgbClr val="D9D9D9"/>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949"/>
                </a:lnSpc>
              </a:pPr>
              <a:endParaRPr/>
            </a:p>
          </p:txBody>
        </p:sp>
      </p:grpSp>
      <p:sp>
        <p:nvSpPr>
          <p:cNvPr id="8" name="Freeform 8"/>
          <p:cNvSpPr/>
          <p:nvPr/>
        </p:nvSpPr>
        <p:spPr>
          <a:xfrm>
            <a:off x="746198" y="508809"/>
            <a:ext cx="2437127" cy="2518119"/>
          </a:xfrm>
          <a:custGeom>
            <a:avLst/>
            <a:gdLst/>
            <a:ahLst/>
            <a:cxnLst/>
            <a:rect l="l" t="t" r="r" b="b"/>
            <a:pathLst>
              <a:path w="2437127" h="2518119">
                <a:moveTo>
                  <a:pt x="0" y="0"/>
                </a:moveTo>
                <a:lnTo>
                  <a:pt x="2437127" y="0"/>
                </a:lnTo>
                <a:lnTo>
                  <a:pt x="2437127" y="2518119"/>
                </a:lnTo>
                <a:lnTo>
                  <a:pt x="0" y="25181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307572" y="9474451"/>
            <a:ext cx="16951728" cy="812549"/>
            <a:chOff x="0" y="0"/>
            <a:chExt cx="22602304" cy="1083399"/>
          </a:xfrm>
        </p:grpSpPr>
        <p:sp>
          <p:nvSpPr>
            <p:cNvPr id="10" name="TextBox 10"/>
            <p:cNvSpPr txBox="1"/>
            <p:nvPr/>
          </p:nvSpPr>
          <p:spPr>
            <a:xfrm>
              <a:off x="0" y="36707"/>
              <a:ext cx="8024212" cy="1046692"/>
            </a:xfrm>
            <a:prstGeom prst="rect">
              <a:avLst/>
            </a:prstGeom>
          </p:spPr>
          <p:txBody>
            <a:bodyPr lIns="0" tIns="0" rIns="0" bIns="0" rtlCol="0" anchor="t">
              <a:spAutoFit/>
            </a:bodyPr>
            <a:lstStyle/>
            <a:p>
              <a:pPr>
                <a:lnSpc>
                  <a:spcPts val="2949"/>
                </a:lnSpc>
              </a:pPr>
              <a:r>
                <a:rPr lang="en-US" sz="2499" spc="117">
                  <a:solidFill>
                    <a:srgbClr val="FFFFFF"/>
                  </a:solidFill>
                  <a:latin typeface="Lato Heavy"/>
                </a:rPr>
                <a:t>SANTIAGO ALEJANDRO ALDO</a:t>
              </a:r>
            </a:p>
            <a:p>
              <a:pPr>
                <a:lnSpc>
                  <a:spcPts val="2949"/>
                </a:lnSpc>
              </a:pPr>
              <a:r>
                <a:rPr lang="en-US" sz="2499" spc="117">
                  <a:solidFill>
                    <a:srgbClr val="FFFFFF"/>
                  </a:solidFill>
                  <a:latin typeface="Lato Heavy"/>
                </a:rPr>
                <a:t>MARTINEZ LICEA CHRISTIAN JAIR</a:t>
              </a:r>
            </a:p>
          </p:txBody>
        </p:sp>
        <p:sp>
          <p:nvSpPr>
            <p:cNvPr id="11" name="TextBox 11"/>
            <p:cNvSpPr txBox="1"/>
            <p:nvPr/>
          </p:nvSpPr>
          <p:spPr>
            <a:xfrm>
              <a:off x="14483435" y="-57150"/>
              <a:ext cx="8118869" cy="645249"/>
            </a:xfrm>
            <a:prstGeom prst="rect">
              <a:avLst/>
            </a:prstGeom>
          </p:spPr>
          <p:txBody>
            <a:bodyPr lIns="0" tIns="0" rIns="0" bIns="0" rtlCol="0" anchor="t">
              <a:spAutoFit/>
            </a:bodyPr>
            <a:lstStyle/>
            <a:p>
              <a:pPr algn="ctr">
                <a:lnSpc>
                  <a:spcPts val="3443"/>
                </a:lnSpc>
                <a:spcBef>
                  <a:spcPct val="0"/>
                </a:spcBef>
              </a:pPr>
              <a:r>
                <a:rPr lang="en-US" sz="2918" spc="137">
                  <a:solidFill>
                    <a:srgbClr val="FFFFFF"/>
                  </a:solidFill>
                  <a:latin typeface="Lato Heavy"/>
                </a:rPr>
                <a:t>ESTRUCTURA DE DIRECTORIOS </a:t>
              </a:r>
            </a:p>
          </p:txBody>
        </p:sp>
      </p:grpSp>
      <p:sp>
        <p:nvSpPr>
          <p:cNvPr id="12" name="TextBox 12"/>
          <p:cNvSpPr txBox="1"/>
          <p:nvPr/>
        </p:nvSpPr>
        <p:spPr>
          <a:xfrm>
            <a:off x="7394869" y="896790"/>
            <a:ext cx="2777133" cy="1566544"/>
          </a:xfrm>
          <a:prstGeom prst="rect">
            <a:avLst/>
          </a:prstGeom>
        </p:spPr>
        <p:txBody>
          <a:bodyPr lIns="0" tIns="0" rIns="0" bIns="0" rtlCol="0" anchor="t">
            <a:spAutoFit/>
          </a:bodyPr>
          <a:lstStyle/>
          <a:p>
            <a:pPr algn="ctr">
              <a:lnSpc>
                <a:spcPts val="12880"/>
              </a:lnSpc>
            </a:pPr>
            <a:r>
              <a:rPr lang="en-US" sz="9200">
                <a:solidFill>
                  <a:srgbClr val="FFFFFF"/>
                </a:solidFill>
                <a:latin typeface="Open Sans Light Bold"/>
              </a:rPr>
              <a:t>EXT4</a:t>
            </a:r>
          </a:p>
        </p:txBody>
      </p:sp>
      <p:sp>
        <p:nvSpPr>
          <p:cNvPr id="13" name="TextBox 13"/>
          <p:cNvSpPr txBox="1"/>
          <p:nvPr/>
        </p:nvSpPr>
        <p:spPr>
          <a:xfrm>
            <a:off x="2806094" y="6540040"/>
            <a:ext cx="2945831" cy="1357974"/>
          </a:xfrm>
          <a:prstGeom prst="rect">
            <a:avLst/>
          </a:prstGeom>
        </p:spPr>
        <p:txBody>
          <a:bodyPr lIns="0" tIns="0" rIns="0" bIns="0" rtlCol="0" anchor="t">
            <a:spAutoFit/>
          </a:bodyPr>
          <a:lstStyle/>
          <a:p>
            <a:pPr algn="ctr">
              <a:lnSpc>
                <a:spcPts val="9438"/>
              </a:lnSpc>
              <a:spcBef>
                <a:spcPct val="0"/>
              </a:spcBef>
            </a:pPr>
            <a:r>
              <a:rPr lang="en-US" sz="7998" spc="375">
                <a:solidFill>
                  <a:srgbClr val="000000"/>
                </a:solidFill>
                <a:latin typeface="Lato Heavy"/>
              </a:rPr>
              <a:t>16 TB</a:t>
            </a:r>
          </a:p>
        </p:txBody>
      </p:sp>
      <p:sp>
        <p:nvSpPr>
          <p:cNvPr id="14" name="TextBox 14"/>
          <p:cNvSpPr txBox="1"/>
          <p:nvPr/>
        </p:nvSpPr>
        <p:spPr>
          <a:xfrm>
            <a:off x="12145208" y="6335824"/>
            <a:ext cx="2937036" cy="1737832"/>
          </a:xfrm>
          <a:prstGeom prst="rect">
            <a:avLst/>
          </a:prstGeom>
        </p:spPr>
        <p:txBody>
          <a:bodyPr lIns="0" tIns="0" rIns="0" bIns="0" rtlCol="0" anchor="t">
            <a:spAutoFit/>
          </a:bodyPr>
          <a:lstStyle/>
          <a:p>
            <a:pPr algn="ctr">
              <a:lnSpc>
                <a:spcPts val="12167"/>
              </a:lnSpc>
              <a:spcBef>
                <a:spcPct val="0"/>
              </a:spcBef>
            </a:pPr>
            <a:r>
              <a:rPr lang="en-US" sz="10311" spc="484">
                <a:solidFill>
                  <a:srgbClr val="000000"/>
                </a:solidFill>
                <a:latin typeface="Lato Heavy"/>
              </a:rPr>
              <a:t>1 EB</a:t>
            </a:r>
          </a:p>
        </p:txBody>
      </p:sp>
      <p:sp>
        <p:nvSpPr>
          <p:cNvPr id="15" name="Freeform 15"/>
          <p:cNvSpPr/>
          <p:nvPr/>
        </p:nvSpPr>
        <p:spPr>
          <a:xfrm>
            <a:off x="15456684" y="646957"/>
            <a:ext cx="2303423" cy="2379971"/>
          </a:xfrm>
          <a:custGeom>
            <a:avLst/>
            <a:gdLst/>
            <a:ahLst/>
            <a:cxnLst/>
            <a:rect l="l" t="t" r="r" b="b"/>
            <a:pathLst>
              <a:path w="2303423" h="2379971">
                <a:moveTo>
                  <a:pt x="0" y="0"/>
                </a:moveTo>
                <a:lnTo>
                  <a:pt x="2303423" y="0"/>
                </a:lnTo>
                <a:lnTo>
                  <a:pt x="2303423" y="2379971"/>
                </a:lnTo>
                <a:lnTo>
                  <a:pt x="0" y="23799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2145208" y="8006980"/>
            <a:ext cx="2937036"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Extra Bold"/>
              </a:rPr>
              <a:t>Partición</a:t>
            </a:r>
          </a:p>
        </p:txBody>
      </p:sp>
      <p:sp>
        <p:nvSpPr>
          <p:cNvPr id="17" name="TextBox 17"/>
          <p:cNvSpPr txBox="1"/>
          <p:nvPr/>
        </p:nvSpPr>
        <p:spPr>
          <a:xfrm>
            <a:off x="1350122" y="7750123"/>
            <a:ext cx="5617836"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Extra Bold"/>
              </a:rPr>
              <a:t>Archivos individuales</a:t>
            </a:r>
          </a:p>
        </p:txBody>
      </p:sp>
      <p:sp>
        <p:nvSpPr>
          <p:cNvPr id="18" name="TextBox 18"/>
          <p:cNvSpPr txBox="1"/>
          <p:nvPr/>
        </p:nvSpPr>
        <p:spPr>
          <a:xfrm>
            <a:off x="966700" y="3733276"/>
            <a:ext cx="16292600" cy="796925"/>
          </a:xfrm>
          <a:prstGeom prst="rect">
            <a:avLst/>
          </a:prstGeom>
        </p:spPr>
        <p:txBody>
          <a:bodyPr lIns="0" tIns="0" rIns="0" bIns="0" rtlCol="0" anchor="t">
            <a:spAutoFit/>
          </a:bodyPr>
          <a:lstStyle/>
          <a:p>
            <a:pPr algn="ctr">
              <a:lnSpc>
                <a:spcPts val="2949"/>
              </a:lnSpc>
              <a:spcBef>
                <a:spcPct val="0"/>
              </a:spcBef>
            </a:pPr>
            <a:r>
              <a:rPr lang="en-US" sz="2499" spc="117">
                <a:solidFill>
                  <a:srgbClr val="000000"/>
                </a:solidFill>
                <a:latin typeface="Lato Heavy"/>
              </a:rPr>
              <a:t>RECUPERACIÓN RÁPIDA DEL SISTEMA DE ARCHIVOS: EN CASO DE FALLOS DEL SISTEMA O CAÍDAS DE ENERGÍA, EXT4 SE RECUPERA RÁPIDAMENTE UTILIZANDO LA FUNCIÓN DE JOURNALING.</a:t>
            </a:r>
          </a:p>
        </p:txBody>
      </p:sp>
      <p:sp>
        <p:nvSpPr>
          <p:cNvPr id="19" name="TextBox 19"/>
          <p:cNvSpPr txBox="1"/>
          <p:nvPr/>
        </p:nvSpPr>
        <p:spPr>
          <a:xfrm>
            <a:off x="307572" y="5095875"/>
            <a:ext cx="17760107" cy="425450"/>
          </a:xfrm>
          <a:prstGeom prst="rect">
            <a:avLst/>
          </a:prstGeom>
        </p:spPr>
        <p:txBody>
          <a:bodyPr lIns="0" tIns="0" rIns="0" bIns="0" rtlCol="0" anchor="t">
            <a:spAutoFit/>
          </a:bodyPr>
          <a:lstStyle/>
          <a:p>
            <a:pPr algn="ctr">
              <a:lnSpc>
                <a:spcPts val="2949"/>
              </a:lnSpc>
              <a:spcBef>
                <a:spcPct val="0"/>
              </a:spcBef>
            </a:pPr>
            <a:r>
              <a:rPr lang="en-US" sz="2499" spc="117">
                <a:solidFill>
                  <a:srgbClr val="132232"/>
                </a:solidFill>
                <a:latin typeface="Lato Heavy"/>
              </a:rPr>
              <a:t>MEJORAS EN RENDIMIENTO, TAMAÑO MÁXIMO DE SISTEMA DE ARCHIVOS Y ARCHIVO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731</Words>
  <Application>Microsoft Office PowerPoint</Application>
  <PresentationFormat>Personalizado</PresentationFormat>
  <Paragraphs>122</Paragraphs>
  <Slides>15</Slides>
  <Notes>0</Notes>
  <HiddenSlides>0</HiddenSlides>
  <MMClips>0</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15</vt:i4>
      </vt:variant>
    </vt:vector>
  </HeadingPairs>
  <TitlesOfParts>
    <vt:vector size="31" baseType="lpstr">
      <vt:lpstr>Arial</vt:lpstr>
      <vt:lpstr>Cardo Bold</vt:lpstr>
      <vt:lpstr>Glacial Indifference</vt:lpstr>
      <vt:lpstr>Glacial Indifference Bold</vt:lpstr>
      <vt:lpstr>Open Sans Extra Bold</vt:lpstr>
      <vt:lpstr>Montserrat</vt:lpstr>
      <vt:lpstr>Lato Heavy</vt:lpstr>
      <vt:lpstr>Lato Heavy Bold</vt:lpstr>
      <vt:lpstr>Oswald</vt:lpstr>
      <vt:lpstr>Calibri</vt:lpstr>
      <vt:lpstr>Cardo</vt:lpstr>
      <vt:lpstr>Open Sans Bold</vt:lpstr>
      <vt:lpstr>Oswald Medium</vt:lpstr>
      <vt:lpstr>Oswald Bold</vt:lpstr>
      <vt:lpstr>Open Sans Light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Operativos - Exposición</dc:title>
  <dc:creator>AyElAldo Santiago</dc:creator>
  <cp:lastModifiedBy>ALDO SANTIAGO ALEJANDRO</cp:lastModifiedBy>
  <cp:revision>3</cp:revision>
  <dcterms:created xsi:type="dcterms:W3CDTF">2006-08-16T00:00:00Z</dcterms:created>
  <dcterms:modified xsi:type="dcterms:W3CDTF">2023-06-06T23:05:36Z</dcterms:modified>
  <dc:identifier>DAFlBYlLVMU</dc:identifier>
</cp:coreProperties>
</file>